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5"/>
  </p:notesMasterIdLst>
  <p:sldIdLst>
    <p:sldId id="267" r:id="rId2"/>
    <p:sldId id="268" r:id="rId3"/>
    <p:sldId id="269" r:id="rId4"/>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284" r:id="rId39"/>
    <p:sldId id="310" r:id="rId40"/>
    <p:sldId id="311" r:id="rId41"/>
    <p:sldId id="312" r:id="rId42"/>
    <p:sldId id="313" r:id="rId43"/>
    <p:sldId id="314" r:id="rId44"/>
    <p:sldId id="315" r:id="rId45"/>
    <p:sldId id="316" r:id="rId46"/>
    <p:sldId id="318" r:id="rId47"/>
    <p:sldId id="326" r:id="rId48"/>
    <p:sldId id="319" r:id="rId49"/>
    <p:sldId id="320" r:id="rId50"/>
    <p:sldId id="321" r:id="rId51"/>
    <p:sldId id="322" r:id="rId52"/>
    <p:sldId id="323" r:id="rId53"/>
    <p:sldId id="324" r:id="rId54"/>
  </p:sldIdLst>
  <p:sldSz cx="18288000" cy="10287000"/>
  <p:notesSz cx="6858000" cy="9144000"/>
  <p:embeddedFontLst>
    <p:embeddedFont>
      <p:font typeface="Calibri" panose="020F0502020204030204" pitchFamily="34" charset="0"/>
      <p:regular r:id="rId56"/>
      <p:bold r:id="rId57"/>
      <p:italic r:id="rId58"/>
      <p:boldItalic r:id="rId59"/>
    </p:embeddedFont>
    <p:embeddedFont>
      <p:font typeface="Open Sans Light" panose="020B0306030504020204" pitchFamily="34" charset="0"/>
      <p:regular r:id="rId60"/>
      <p:italic r:id="rId61"/>
    </p:embeddedFont>
    <p:embeddedFont>
      <p:font typeface="Quicksand" panose="020B0604020202020204" charset="0"/>
      <p:regular r:id="rId62"/>
    </p:embeddedFont>
    <p:embeddedFont>
      <p:font typeface="Quicksand Bold" panose="020B0604020202020204" charset="0"/>
      <p:regular r:id="rId63"/>
    </p:embeddedFont>
    <p:embeddedFont>
      <p:font typeface="Squada One" panose="020B0604020202020204"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8287" autoAdjust="0"/>
  </p:normalViewPr>
  <p:slideViewPr>
    <p:cSldViewPr>
      <p:cViewPr varScale="1">
        <p:scale>
          <a:sx n="46" d="100"/>
          <a:sy n="46" d="100"/>
        </p:scale>
        <p:origin x="134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27.09.2023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192826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serves as an intermediate step between your working tree (the directory with your project's files) and the Git repository (where Git stores the history of your project).</a:t>
            </a:r>
          </a:p>
          <a:p>
            <a:endParaRPr lang="en-US"/>
          </a:p>
          <a:p>
            <a:r>
              <a:rPr lang="en-US"/>
              <a:t>It acts as a place where you can selectively choose which changes you want to include in your next commit.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is the heart of your version control system. It's a hidden directory located at the root of your project, and it contains all the data and metadata that Git uses to manage your project's history.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230975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2470673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29649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336178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Link of your remote repo, make sure HTTPS is selected.</a:t>
            </a:r>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2197000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Git remote add (name/alias of your repo) (link of repo) – to add your remote repository</a:t>
            </a:r>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4288100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Git remote – to check your existing repository</a:t>
            </a:r>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636907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Git push (name/alias of your remote repo) (name of your branch: </a:t>
            </a:r>
            <a:r>
              <a:rPr lang="en-US" b="1" dirty="0"/>
              <a:t>master</a:t>
            </a:r>
            <a:r>
              <a:rPr lang="en-US" dirty="0"/>
              <a:t> is the default)</a:t>
            </a:r>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142327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Backup and Recovery:</a:t>
            </a:r>
          </a:p>
          <a:p>
            <a:r>
              <a:rPr lang="en-US" dirty="0"/>
              <a:t>Version control serves as a backup mechanism. If data is lost, corrupted, or a mistake is made, it's possible to revert to a previous, known-good state. This helps prevent data loss and minimizes downtime.</a:t>
            </a:r>
          </a:p>
          <a:p>
            <a:endParaRPr lang="en-US" dirty="0"/>
          </a:p>
          <a:p>
            <a:r>
              <a:rPr lang="en-US" dirty="0"/>
              <a:t>Documentation: Version control can include commit messages or comments that document why changes were made.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2205464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Status of your git push</a:t>
            </a:r>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3446928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1104414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Manual Copying</a:t>
            </a:r>
          </a:p>
          <a:p>
            <a:endParaRPr lang="en-US" dirty="0"/>
          </a:p>
          <a:p>
            <a:r>
              <a:rPr lang="en-US" dirty="0"/>
              <a:t>Developed by AT&amp;T Bell Labs in the 1970s, was one of the earliest version control systems for source code</a:t>
            </a:r>
          </a:p>
          <a:p>
            <a:endParaRPr lang="en-US" dirty="0"/>
          </a:p>
          <a:p>
            <a:r>
              <a:rPr lang="en-US" dirty="0"/>
              <a:t>was developed in the early 1980s and improved upon SCCS</a:t>
            </a:r>
          </a:p>
          <a:p>
            <a:endParaRPr lang="en-US" dirty="0"/>
          </a:p>
          <a:p>
            <a:r>
              <a:rPr lang="en-US" dirty="0"/>
              <a:t>created in the 1980s, was one of the first widely adopted version control systems. It introduced a client-server model and allowed multiple developers to collaborate on the same project concurrently. </a:t>
            </a:r>
          </a:p>
          <a:p>
            <a:endParaRPr lang="en-US" dirty="0"/>
          </a:p>
          <a:p>
            <a:r>
              <a:rPr lang="en-US" dirty="0"/>
              <a:t>released in the early 2000s, aimed to address some of the limitations of CVS.</a:t>
            </a:r>
          </a:p>
          <a:p>
            <a:endParaRPr lang="en-US" dirty="0"/>
          </a:p>
          <a:p>
            <a:r>
              <a:rPr lang="en-US" dirty="0"/>
              <a:t>created by Linus Torvalds in 2005, revolutionized version control. It introduced a distributed model, enabling developers to work offline, branch and merge effortlessly, and collaborate more effectively.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directory on your local file system where you edit and manipulate your project's files. It contains the actual files and directories that you see and work with.</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https://www.atlassian.com/devops/what-is-devop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2.sv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2.sv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2.sv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2.sv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2.sv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2.sv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2.sv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2.sv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2.sv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2.sv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2.sv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0.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2.sv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2.sv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2.sv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2.sv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2.sv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2.sv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2.sv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2.svg"/><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1.jpe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2.sv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2.svg"/><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2.svg"/><Relationship Id="rId4"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208066" y="2190093"/>
            <a:ext cx="21008932" cy="5906813"/>
            <a:chOff x="0" y="0"/>
            <a:chExt cx="5533217" cy="1555704"/>
          </a:xfrm>
        </p:grpSpPr>
        <p:sp>
          <p:nvSpPr>
            <p:cNvPr id="4" name="Freeform 4"/>
            <p:cNvSpPr/>
            <p:nvPr/>
          </p:nvSpPr>
          <p:spPr>
            <a:xfrm>
              <a:off x="0" y="0"/>
              <a:ext cx="5533217" cy="1555704"/>
            </a:xfrm>
            <a:custGeom>
              <a:avLst/>
              <a:gdLst/>
              <a:ahLst/>
              <a:cxnLst/>
              <a:rect l="l" t="t" r="r" b="b"/>
              <a:pathLst>
                <a:path w="5533217" h="1555704">
                  <a:moveTo>
                    <a:pt x="0" y="0"/>
                  </a:moveTo>
                  <a:lnTo>
                    <a:pt x="5533217" y="0"/>
                  </a:lnTo>
                  <a:lnTo>
                    <a:pt x="5533217" y="1555704"/>
                  </a:lnTo>
                  <a:lnTo>
                    <a:pt x="0" y="1555704"/>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60466" y="2407337"/>
            <a:ext cx="21008932" cy="5472325"/>
            <a:chOff x="0" y="0"/>
            <a:chExt cx="5533217" cy="1441271"/>
          </a:xfrm>
        </p:grpSpPr>
        <p:sp>
          <p:nvSpPr>
            <p:cNvPr id="7" name="Freeform 7"/>
            <p:cNvSpPr/>
            <p:nvPr/>
          </p:nvSpPr>
          <p:spPr>
            <a:xfrm>
              <a:off x="0" y="0"/>
              <a:ext cx="5533217" cy="1441271"/>
            </a:xfrm>
            <a:custGeom>
              <a:avLst/>
              <a:gdLst/>
              <a:ahLst/>
              <a:cxnLst/>
              <a:rect l="l" t="t" r="r" b="b"/>
              <a:pathLst>
                <a:path w="5533217" h="1441271">
                  <a:moveTo>
                    <a:pt x="0" y="0"/>
                  </a:moveTo>
                  <a:lnTo>
                    <a:pt x="5533217" y="0"/>
                  </a:lnTo>
                  <a:lnTo>
                    <a:pt x="5533217" y="1441271"/>
                  </a:lnTo>
                  <a:lnTo>
                    <a:pt x="0" y="1441271"/>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168765" y="3106237"/>
            <a:ext cx="3234423" cy="3583848"/>
          </a:xfrm>
          <a:custGeom>
            <a:avLst/>
            <a:gdLst/>
            <a:ahLst/>
            <a:cxnLst/>
            <a:rect l="l" t="t" r="r" b="b"/>
            <a:pathLst>
              <a:path w="3234423" h="3583848">
                <a:moveTo>
                  <a:pt x="0" y="0"/>
                </a:moveTo>
                <a:lnTo>
                  <a:pt x="3234423" y="0"/>
                </a:lnTo>
                <a:lnTo>
                  <a:pt x="3234423" y="3583848"/>
                </a:lnTo>
                <a:lnTo>
                  <a:pt x="0" y="3583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14366884" y="3374568"/>
            <a:ext cx="3047185" cy="3047185"/>
          </a:xfrm>
          <a:custGeom>
            <a:avLst/>
            <a:gdLst/>
            <a:ahLst/>
            <a:cxnLst/>
            <a:rect l="l" t="t" r="r" b="b"/>
            <a:pathLst>
              <a:path w="3047185" h="3047185">
                <a:moveTo>
                  <a:pt x="0" y="0"/>
                </a:moveTo>
                <a:lnTo>
                  <a:pt x="3047185" y="0"/>
                </a:lnTo>
                <a:lnTo>
                  <a:pt x="3047185" y="3047186"/>
                </a:lnTo>
                <a:lnTo>
                  <a:pt x="0" y="3047186"/>
                </a:lnTo>
                <a:lnTo>
                  <a:pt x="0" y="0"/>
                </a:lnTo>
                <a:close/>
              </a:path>
            </a:pathLst>
          </a:custGeom>
          <a:blipFill>
            <a:blip r:embed="rId5"/>
            <a:stretch>
              <a:fillRect/>
            </a:stretch>
          </a:blipFill>
        </p:spPr>
        <p:txBody>
          <a:bodyPr/>
          <a:lstStyle/>
          <a:p>
            <a:endParaRPr lang="en-PH"/>
          </a:p>
        </p:txBody>
      </p:sp>
      <p:sp>
        <p:nvSpPr>
          <p:cNvPr id="11" name="TextBox 11"/>
          <p:cNvSpPr txBox="1"/>
          <p:nvPr/>
        </p:nvSpPr>
        <p:spPr>
          <a:xfrm>
            <a:off x="4563172" y="2595504"/>
            <a:ext cx="9161656" cy="5119664"/>
          </a:xfrm>
          <a:prstGeom prst="rect">
            <a:avLst/>
          </a:prstGeom>
        </p:spPr>
        <p:txBody>
          <a:bodyPr lIns="0" tIns="0" rIns="0" bIns="0" rtlCol="0" anchor="t">
            <a:spAutoFit/>
          </a:bodyPr>
          <a:lstStyle/>
          <a:p>
            <a:pPr algn="ctr">
              <a:lnSpc>
                <a:spcPts val="19423"/>
              </a:lnSpc>
            </a:pPr>
            <a:r>
              <a:rPr lang="en-US" sz="20885">
                <a:solidFill>
                  <a:srgbClr val="FAC44A"/>
                </a:solidFill>
                <a:latin typeface="Squada One"/>
              </a:rPr>
              <a:t>Version</a:t>
            </a:r>
          </a:p>
          <a:p>
            <a:pPr algn="ctr">
              <a:lnSpc>
                <a:spcPts val="19423"/>
              </a:lnSpc>
            </a:pPr>
            <a:r>
              <a:rPr lang="en-US" sz="20885">
                <a:solidFill>
                  <a:srgbClr val="FAC44A"/>
                </a:solidFill>
                <a:latin typeface="Squada One"/>
              </a:rPr>
              <a:t>Control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5010954" y="2021136"/>
            <a:ext cx="6865322" cy="2566821"/>
          </a:xfrm>
          <a:custGeom>
            <a:avLst/>
            <a:gdLst/>
            <a:ahLst/>
            <a:cxnLst/>
            <a:rect l="l" t="t" r="r" b="b"/>
            <a:pathLst>
              <a:path w="6865322" h="2566821">
                <a:moveTo>
                  <a:pt x="0" y="0"/>
                </a:moveTo>
                <a:lnTo>
                  <a:pt x="6865321" y="0"/>
                </a:lnTo>
                <a:lnTo>
                  <a:pt x="6865321" y="2566821"/>
                </a:lnTo>
                <a:lnTo>
                  <a:pt x="0" y="2566821"/>
                </a:lnTo>
                <a:lnTo>
                  <a:pt x="0" y="0"/>
                </a:lnTo>
                <a:close/>
              </a:path>
            </a:pathLst>
          </a:custGeom>
          <a:blipFill>
            <a:blip r:embed="rId4"/>
            <a:stretch>
              <a:fillRect r="-9921"/>
            </a:stretch>
          </a:blipFill>
        </p:spPr>
        <p:txBody>
          <a:bodyPr/>
          <a:lstStyle/>
          <a:p>
            <a:endParaRPr lang="en-PH"/>
          </a:p>
        </p:txBody>
      </p:sp>
      <p:sp>
        <p:nvSpPr>
          <p:cNvPr id="10" name="TextBox 10"/>
          <p:cNvSpPr txBox="1"/>
          <p:nvPr/>
        </p:nvSpPr>
        <p:spPr>
          <a:xfrm>
            <a:off x="158940" y="723900"/>
            <a:ext cx="17369874"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A Short History of Git</a:t>
            </a:r>
          </a:p>
        </p:txBody>
      </p:sp>
      <p:sp>
        <p:nvSpPr>
          <p:cNvPr id="11" name="TextBox 11"/>
          <p:cNvSpPr txBox="1"/>
          <p:nvPr/>
        </p:nvSpPr>
        <p:spPr>
          <a:xfrm>
            <a:off x="281206" y="4800600"/>
            <a:ext cx="17810105" cy="4457700"/>
          </a:xfrm>
          <a:prstGeom prst="rect">
            <a:avLst/>
          </a:prstGeom>
        </p:spPr>
        <p:txBody>
          <a:bodyPr lIns="0" tIns="0" rIns="0" bIns="0" rtlCol="0" anchor="t">
            <a:spAutoFit/>
          </a:bodyPr>
          <a:lstStyle/>
          <a:p>
            <a:pPr algn="just">
              <a:lnSpc>
                <a:spcPts val="2998"/>
              </a:lnSpc>
            </a:pPr>
            <a:r>
              <a:rPr lang="en-US" sz="2498" dirty="0">
                <a:solidFill>
                  <a:srgbClr val="FFFFFF"/>
                </a:solidFill>
                <a:latin typeface="Quicksand"/>
              </a:rPr>
              <a:t>In 2002, the Linux kernel project began using a proprietary DVCS called </a:t>
            </a:r>
            <a:r>
              <a:rPr lang="en-US" sz="2498" dirty="0" err="1">
                <a:solidFill>
                  <a:srgbClr val="FFFFFF"/>
                </a:solidFill>
                <a:latin typeface="Quicksand"/>
              </a:rPr>
              <a:t>BitKeeper</a:t>
            </a:r>
            <a:r>
              <a:rPr lang="en-US" sz="2498" dirty="0">
                <a:solidFill>
                  <a:srgbClr val="FFFFFF"/>
                </a:solidFill>
                <a:latin typeface="Quicksand"/>
              </a:rPr>
              <a:t>.</a:t>
            </a:r>
          </a:p>
          <a:p>
            <a:pPr algn="just">
              <a:lnSpc>
                <a:spcPts val="2998"/>
              </a:lnSpc>
            </a:pPr>
            <a:endParaRPr lang="en-US" sz="2498" dirty="0">
              <a:solidFill>
                <a:srgbClr val="FFFFFF"/>
              </a:solidFill>
              <a:latin typeface="Quicksand"/>
            </a:endParaRPr>
          </a:p>
          <a:p>
            <a:pPr algn="just">
              <a:lnSpc>
                <a:spcPts val="2998"/>
              </a:lnSpc>
            </a:pPr>
            <a:r>
              <a:rPr lang="en-US" sz="2498" dirty="0">
                <a:solidFill>
                  <a:srgbClr val="FFFFFF"/>
                </a:solidFill>
                <a:latin typeface="Quicksand"/>
              </a:rPr>
              <a:t>In 2005, the relationship between the community that developed the Linux kernel and the commercial company that developed </a:t>
            </a:r>
            <a:r>
              <a:rPr lang="en-US" sz="2498" dirty="0" err="1">
                <a:solidFill>
                  <a:srgbClr val="FFFFFF"/>
                </a:solidFill>
                <a:latin typeface="Quicksand"/>
              </a:rPr>
              <a:t>BitKeeper</a:t>
            </a:r>
            <a:r>
              <a:rPr lang="en-US" sz="2498" dirty="0">
                <a:solidFill>
                  <a:srgbClr val="FFFFFF"/>
                </a:solidFill>
                <a:latin typeface="Quicksand"/>
              </a:rPr>
              <a:t> broke down, and the tool’s free-of-charge status was revoked. This prompted the Linux development community (and in particular Linus Torvalds, the creator of Linux) to develop their own tool based on some of the lessons they learned while using </a:t>
            </a:r>
            <a:r>
              <a:rPr lang="en-US" sz="2498" dirty="0" err="1">
                <a:solidFill>
                  <a:srgbClr val="FFFFFF"/>
                </a:solidFill>
                <a:latin typeface="Quicksand"/>
              </a:rPr>
              <a:t>BitKeeper</a:t>
            </a:r>
            <a:r>
              <a:rPr lang="en-US" sz="2498" dirty="0">
                <a:solidFill>
                  <a:srgbClr val="FFFFFF"/>
                </a:solidFill>
                <a:latin typeface="Quicksand"/>
              </a:rPr>
              <a:t>. Some of the goals of the new system were as follows:</a:t>
            </a:r>
          </a:p>
          <a:p>
            <a:pPr algn="just">
              <a:lnSpc>
                <a:spcPts val="2998"/>
              </a:lnSpc>
            </a:pPr>
            <a:r>
              <a:rPr lang="en-US" sz="2498" dirty="0">
                <a:solidFill>
                  <a:srgbClr val="FFFFFF"/>
                </a:solidFill>
                <a:latin typeface="Quicksand"/>
              </a:rPr>
              <a:t>• Speed</a:t>
            </a:r>
          </a:p>
          <a:p>
            <a:pPr algn="just">
              <a:lnSpc>
                <a:spcPts val="2998"/>
              </a:lnSpc>
            </a:pPr>
            <a:r>
              <a:rPr lang="en-US" sz="2498" dirty="0">
                <a:solidFill>
                  <a:srgbClr val="FFFFFF"/>
                </a:solidFill>
                <a:latin typeface="Quicksand"/>
              </a:rPr>
              <a:t>• Simple design</a:t>
            </a:r>
          </a:p>
          <a:p>
            <a:pPr algn="just">
              <a:lnSpc>
                <a:spcPts val="2998"/>
              </a:lnSpc>
            </a:pPr>
            <a:r>
              <a:rPr lang="en-US" sz="2498" dirty="0">
                <a:solidFill>
                  <a:srgbClr val="FFFFFF"/>
                </a:solidFill>
                <a:latin typeface="Quicksand"/>
              </a:rPr>
              <a:t>• Strong support for non-linear development (thousands of parallel branches)</a:t>
            </a:r>
          </a:p>
          <a:p>
            <a:pPr algn="just">
              <a:lnSpc>
                <a:spcPts val="2998"/>
              </a:lnSpc>
            </a:pPr>
            <a:r>
              <a:rPr lang="en-US" sz="2498" dirty="0">
                <a:solidFill>
                  <a:srgbClr val="FFFFFF"/>
                </a:solidFill>
                <a:latin typeface="Quicksand"/>
              </a:rPr>
              <a:t>• Fully distributed</a:t>
            </a:r>
          </a:p>
          <a:p>
            <a:pPr algn="just">
              <a:lnSpc>
                <a:spcPts val="2998"/>
              </a:lnSpc>
            </a:pPr>
            <a:r>
              <a:rPr lang="en-US" sz="2498" dirty="0">
                <a:solidFill>
                  <a:srgbClr val="FFFFFF"/>
                </a:solidFill>
                <a:latin typeface="Quicksand"/>
              </a:rPr>
              <a:t>• Able to handle large projects like the Linux kernel efficiently (speed and data size)</a:t>
            </a:r>
          </a:p>
          <a:p>
            <a:pPr algn="just">
              <a:lnSpc>
                <a:spcPts val="2998"/>
              </a:lnSpc>
            </a:pPr>
            <a:endParaRPr lang="en-US" sz="2498" dirty="0">
              <a:solidFill>
                <a:srgbClr val="FFFFFF"/>
              </a:solidFill>
              <a:latin typeface="Quicksa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5010954" y="2021136"/>
            <a:ext cx="6865322" cy="2566821"/>
          </a:xfrm>
          <a:custGeom>
            <a:avLst/>
            <a:gdLst/>
            <a:ahLst/>
            <a:cxnLst/>
            <a:rect l="l" t="t" r="r" b="b"/>
            <a:pathLst>
              <a:path w="6865322" h="2566821">
                <a:moveTo>
                  <a:pt x="0" y="0"/>
                </a:moveTo>
                <a:lnTo>
                  <a:pt x="6865321" y="0"/>
                </a:lnTo>
                <a:lnTo>
                  <a:pt x="6865321" y="2566821"/>
                </a:lnTo>
                <a:lnTo>
                  <a:pt x="0" y="2566821"/>
                </a:lnTo>
                <a:lnTo>
                  <a:pt x="0" y="0"/>
                </a:lnTo>
                <a:close/>
              </a:path>
            </a:pathLst>
          </a:custGeom>
          <a:blipFill>
            <a:blip r:embed="rId3"/>
            <a:stretch>
              <a:fillRect r="-9921"/>
            </a:stretch>
          </a:blipFill>
        </p:spPr>
        <p:txBody>
          <a:bodyPr/>
          <a:lstStyle/>
          <a:p>
            <a:endParaRPr lang="en-PH" dirty="0"/>
          </a:p>
        </p:txBody>
      </p:sp>
      <p:sp>
        <p:nvSpPr>
          <p:cNvPr id="10" name="TextBox 10"/>
          <p:cNvSpPr txBox="1"/>
          <p:nvPr/>
        </p:nvSpPr>
        <p:spPr>
          <a:xfrm>
            <a:off x="158940" y="809625"/>
            <a:ext cx="17369874"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What is GIT?</a:t>
            </a:r>
          </a:p>
        </p:txBody>
      </p:sp>
      <p:sp>
        <p:nvSpPr>
          <p:cNvPr id="11" name="TextBox 11"/>
          <p:cNvSpPr txBox="1"/>
          <p:nvPr/>
        </p:nvSpPr>
        <p:spPr>
          <a:xfrm>
            <a:off x="526712" y="4643762"/>
            <a:ext cx="17327658" cy="2228850"/>
          </a:xfrm>
          <a:prstGeom prst="rect">
            <a:avLst/>
          </a:prstGeom>
        </p:spPr>
        <p:txBody>
          <a:bodyPr lIns="0" tIns="0" rIns="0" bIns="0" rtlCol="0" anchor="t">
            <a:spAutoFit/>
          </a:bodyPr>
          <a:lstStyle/>
          <a:p>
            <a:pPr algn="just">
              <a:lnSpc>
                <a:spcPts val="2998"/>
              </a:lnSpc>
            </a:pPr>
            <a:r>
              <a:rPr lang="en-US" sz="2498" dirty="0">
                <a:solidFill>
                  <a:srgbClr val="FFFFFF"/>
                </a:solidFill>
                <a:latin typeface="Quicksand"/>
              </a:rPr>
              <a:t>By far, the most widely used modern version control system in the world today is Git. Git is a mature, actively maintained open source project originally developed in 2005 by Linus Torvalds, the famous creator of the Linux operating system kernel. A staggering number of software projects rely on Git for version control, including commercial projects as well as open source. Developers who have worked with Git are well represented in the pool of available software development talent and it works well on a wide range of operating systems and IDEs (Integrated Development Environments).</a:t>
            </a:r>
          </a:p>
        </p:txBody>
      </p:sp>
      <p:sp>
        <p:nvSpPr>
          <p:cNvPr id="12" name="TextBox 12"/>
          <p:cNvSpPr txBox="1"/>
          <p:nvPr/>
        </p:nvSpPr>
        <p:spPr>
          <a:xfrm>
            <a:off x="526712" y="6891662"/>
            <a:ext cx="17327658" cy="2600325"/>
          </a:xfrm>
          <a:prstGeom prst="rect">
            <a:avLst/>
          </a:prstGeom>
        </p:spPr>
        <p:txBody>
          <a:bodyPr lIns="0" tIns="0" rIns="0" bIns="0" rtlCol="0" anchor="t">
            <a:spAutoFit/>
          </a:bodyPr>
          <a:lstStyle/>
          <a:p>
            <a:pPr algn="just">
              <a:lnSpc>
                <a:spcPts val="2998"/>
              </a:lnSpc>
            </a:pPr>
            <a:r>
              <a:rPr lang="en-US" sz="2498" dirty="0">
                <a:solidFill>
                  <a:srgbClr val="FFFFFF"/>
                </a:solidFill>
                <a:latin typeface="Quicksand"/>
              </a:rPr>
              <a:t>Having a distributed architecture, Git is an example of a DVCS (hence Distributed Version Control System). Rather than have only one single place for the full version history of the software as is common in once-popular version control systems like CVS or Subversion (also known as SVN), in Git, every developer's working copy of the code is also a repository that can contain the full history of all changes.</a:t>
            </a:r>
          </a:p>
          <a:p>
            <a:pPr algn="just">
              <a:lnSpc>
                <a:spcPts val="2998"/>
              </a:lnSpc>
            </a:pPr>
            <a:endParaRPr lang="en-US" sz="2498" dirty="0">
              <a:solidFill>
                <a:srgbClr val="FFFFFF"/>
              </a:solidFill>
              <a:latin typeface="Quicksand"/>
            </a:endParaRPr>
          </a:p>
          <a:p>
            <a:pPr algn="just">
              <a:lnSpc>
                <a:spcPts val="2998"/>
              </a:lnSpc>
            </a:pPr>
            <a:r>
              <a:rPr lang="en-US" sz="2498" dirty="0">
                <a:solidFill>
                  <a:srgbClr val="FFFFFF"/>
                </a:solidFill>
                <a:latin typeface="Quicksand"/>
              </a:rPr>
              <a:t>In addition to being distributed, Git has been designed with performance, security and flexibility in mind.</a:t>
            </a:r>
          </a:p>
          <a:p>
            <a:pPr algn="just">
              <a:lnSpc>
                <a:spcPts val="2998"/>
              </a:lnSpc>
            </a:pPr>
            <a:endParaRPr lang="en-US" sz="2498" dirty="0">
              <a:solidFill>
                <a:srgbClr val="FFFFFF"/>
              </a:solidFill>
              <a:latin typeface="Quicksa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5523162" y="2843657"/>
            <a:ext cx="11954431" cy="1047750"/>
          </a:xfrm>
          <a:prstGeom prst="rect">
            <a:avLst/>
          </a:prstGeom>
        </p:spPr>
        <p:txBody>
          <a:bodyPr lIns="0" tIns="0" rIns="0" bIns="0" rtlCol="0" anchor="t">
            <a:spAutoFit/>
          </a:bodyPr>
          <a:lstStyle/>
          <a:p>
            <a:pPr algn="just">
              <a:lnSpc>
                <a:spcPts val="4193"/>
              </a:lnSpc>
            </a:pPr>
            <a:r>
              <a:rPr lang="en-US" sz="3494" dirty="0">
                <a:solidFill>
                  <a:srgbClr val="FFFFFF"/>
                </a:solidFill>
                <a:latin typeface="Quicksand"/>
              </a:rPr>
              <a:t>Git has three main states that your files can reside in: modified, staged, and committed:</a:t>
            </a:r>
          </a:p>
        </p:txBody>
      </p:sp>
      <p:sp>
        <p:nvSpPr>
          <p:cNvPr id="10" name="Freeform 10"/>
          <p:cNvSpPr/>
          <p:nvPr/>
        </p:nvSpPr>
        <p:spPr>
          <a:xfrm>
            <a:off x="-318104" y="1427087"/>
            <a:ext cx="5841265" cy="5841265"/>
          </a:xfrm>
          <a:custGeom>
            <a:avLst/>
            <a:gdLst/>
            <a:ahLst/>
            <a:cxnLst/>
            <a:rect l="l" t="t" r="r" b="b"/>
            <a:pathLst>
              <a:path w="5841265" h="5841265">
                <a:moveTo>
                  <a:pt x="0" y="0"/>
                </a:moveTo>
                <a:lnTo>
                  <a:pt x="5841266" y="0"/>
                </a:lnTo>
                <a:lnTo>
                  <a:pt x="5841266" y="5841265"/>
                </a:lnTo>
                <a:lnTo>
                  <a:pt x="0" y="5841265"/>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1" name="TextBox 11"/>
          <p:cNvSpPr txBox="1"/>
          <p:nvPr/>
        </p:nvSpPr>
        <p:spPr>
          <a:xfrm>
            <a:off x="5523162" y="1245698"/>
            <a:ext cx="8141130"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The Three States</a:t>
            </a:r>
          </a:p>
        </p:txBody>
      </p:sp>
      <p:sp>
        <p:nvSpPr>
          <p:cNvPr id="12" name="TextBox 12"/>
          <p:cNvSpPr txBox="1"/>
          <p:nvPr/>
        </p:nvSpPr>
        <p:spPr>
          <a:xfrm>
            <a:off x="5523162" y="5595560"/>
            <a:ext cx="11954431" cy="1047750"/>
          </a:xfrm>
          <a:prstGeom prst="rect">
            <a:avLst/>
          </a:prstGeom>
        </p:spPr>
        <p:txBody>
          <a:bodyPr lIns="0" tIns="0" rIns="0" bIns="0" rtlCol="0" anchor="t">
            <a:spAutoFit/>
          </a:bodyPr>
          <a:lstStyle/>
          <a:p>
            <a:pPr algn="just">
              <a:lnSpc>
                <a:spcPts val="4193"/>
              </a:lnSpc>
            </a:pPr>
            <a:r>
              <a:rPr lang="en-US" sz="3494" dirty="0">
                <a:solidFill>
                  <a:srgbClr val="FFFFFF"/>
                </a:solidFill>
                <a:latin typeface="Quicksand Bold"/>
              </a:rPr>
              <a:t>Staged </a:t>
            </a:r>
            <a:r>
              <a:rPr lang="en-US" sz="3494" dirty="0">
                <a:solidFill>
                  <a:srgbClr val="FFFFFF"/>
                </a:solidFill>
                <a:latin typeface="Quicksand"/>
              </a:rPr>
              <a:t>means that you have marked a modified file in its current version to go into your next commit snapshot.</a:t>
            </a:r>
          </a:p>
        </p:txBody>
      </p:sp>
      <p:sp>
        <p:nvSpPr>
          <p:cNvPr id="13" name="TextBox 13"/>
          <p:cNvSpPr txBox="1"/>
          <p:nvPr/>
        </p:nvSpPr>
        <p:spPr>
          <a:xfrm>
            <a:off x="5523162" y="7149110"/>
            <a:ext cx="11954431" cy="1047750"/>
          </a:xfrm>
          <a:prstGeom prst="rect">
            <a:avLst/>
          </a:prstGeom>
        </p:spPr>
        <p:txBody>
          <a:bodyPr lIns="0" tIns="0" rIns="0" bIns="0" rtlCol="0" anchor="t">
            <a:spAutoFit/>
          </a:bodyPr>
          <a:lstStyle/>
          <a:p>
            <a:pPr algn="just">
              <a:lnSpc>
                <a:spcPts val="4193"/>
              </a:lnSpc>
            </a:pPr>
            <a:r>
              <a:rPr lang="en-US" sz="3494" dirty="0">
                <a:solidFill>
                  <a:srgbClr val="FFFFFF"/>
                </a:solidFill>
                <a:latin typeface="Quicksand Bold"/>
              </a:rPr>
              <a:t>Committed </a:t>
            </a:r>
            <a:r>
              <a:rPr lang="en-US" sz="3494" dirty="0">
                <a:solidFill>
                  <a:srgbClr val="FFFFFF"/>
                </a:solidFill>
                <a:latin typeface="Quicksand"/>
              </a:rPr>
              <a:t>means that the data is safely stored in your local database.</a:t>
            </a:r>
          </a:p>
        </p:txBody>
      </p:sp>
      <p:sp>
        <p:nvSpPr>
          <p:cNvPr id="14" name="TextBox 14"/>
          <p:cNvSpPr txBox="1"/>
          <p:nvPr/>
        </p:nvSpPr>
        <p:spPr>
          <a:xfrm>
            <a:off x="5523162" y="4270192"/>
            <a:ext cx="11954431" cy="1047750"/>
          </a:xfrm>
          <a:prstGeom prst="rect">
            <a:avLst/>
          </a:prstGeom>
        </p:spPr>
        <p:txBody>
          <a:bodyPr lIns="0" tIns="0" rIns="0" bIns="0" rtlCol="0" anchor="t">
            <a:spAutoFit/>
          </a:bodyPr>
          <a:lstStyle/>
          <a:p>
            <a:pPr algn="just">
              <a:lnSpc>
                <a:spcPts val="4193"/>
              </a:lnSpc>
            </a:pPr>
            <a:r>
              <a:rPr lang="en-US" sz="3494" dirty="0">
                <a:solidFill>
                  <a:srgbClr val="FFFFFF"/>
                </a:solidFill>
                <a:latin typeface="Quicksand Bold"/>
              </a:rPr>
              <a:t>Modified</a:t>
            </a:r>
            <a:r>
              <a:rPr lang="en-US" sz="3494" dirty="0">
                <a:solidFill>
                  <a:srgbClr val="FFFFFF"/>
                </a:solidFill>
                <a:latin typeface="Quicksand"/>
              </a:rPr>
              <a:t> means that you have changed the file but have not committed it to your database yet.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0" name="Freeform 10"/>
          <p:cNvSpPr/>
          <p:nvPr/>
        </p:nvSpPr>
        <p:spPr>
          <a:xfrm>
            <a:off x="285353" y="3077099"/>
            <a:ext cx="8110674" cy="4477922"/>
          </a:xfrm>
          <a:custGeom>
            <a:avLst/>
            <a:gdLst/>
            <a:ahLst/>
            <a:cxnLst/>
            <a:rect l="l" t="t" r="r" b="b"/>
            <a:pathLst>
              <a:path w="8110674" h="4477922">
                <a:moveTo>
                  <a:pt x="0" y="0"/>
                </a:moveTo>
                <a:lnTo>
                  <a:pt x="8110674" y="0"/>
                </a:lnTo>
                <a:lnTo>
                  <a:pt x="8110674" y="4477922"/>
                </a:lnTo>
                <a:lnTo>
                  <a:pt x="0" y="4477922"/>
                </a:lnTo>
                <a:lnTo>
                  <a:pt x="0" y="0"/>
                </a:lnTo>
                <a:close/>
              </a:path>
            </a:pathLst>
          </a:custGeom>
          <a:blipFill>
            <a:blip r:embed="rId6"/>
            <a:stretch>
              <a:fillRect/>
            </a:stretch>
          </a:blipFill>
        </p:spPr>
        <p:txBody>
          <a:bodyPr/>
          <a:lstStyle/>
          <a:p>
            <a:endParaRPr lang="en-PH"/>
          </a:p>
        </p:txBody>
      </p:sp>
      <p:pic>
        <p:nvPicPr>
          <p:cNvPr id="11" name="Picture 11"/>
          <p:cNvPicPr>
            <a:picLocks noChangeAspect="1"/>
          </p:cNvPicPr>
          <p:nvPr/>
        </p:nvPicPr>
        <p:blipFill>
          <a:blip r:embed="rId7"/>
          <a:srcRect/>
          <a:stretch>
            <a:fillRect/>
          </a:stretch>
        </p:blipFill>
        <p:spPr>
          <a:xfrm>
            <a:off x="1371082" y="2164785"/>
            <a:ext cx="1089699" cy="1252528"/>
          </a:xfrm>
          <a:prstGeom prst="rect">
            <a:avLst/>
          </a:prstGeom>
        </p:spPr>
      </p:pic>
      <p:sp>
        <p:nvSpPr>
          <p:cNvPr id="12" name="TextBox 12"/>
          <p:cNvSpPr txBox="1"/>
          <p:nvPr/>
        </p:nvSpPr>
        <p:spPr>
          <a:xfrm>
            <a:off x="8558800" y="4006372"/>
            <a:ext cx="9386568" cy="2619375"/>
          </a:xfrm>
          <a:prstGeom prst="rect">
            <a:avLst/>
          </a:prstGeom>
        </p:spPr>
        <p:txBody>
          <a:bodyPr lIns="0" tIns="0" rIns="0" bIns="0" rtlCol="0" anchor="t">
            <a:spAutoFit/>
          </a:bodyPr>
          <a:lstStyle/>
          <a:p>
            <a:pPr algn="just">
              <a:lnSpc>
                <a:spcPts val="4193"/>
              </a:lnSpc>
            </a:pPr>
            <a:r>
              <a:rPr lang="en-US" sz="3494" dirty="0">
                <a:solidFill>
                  <a:srgbClr val="FFFFFF"/>
                </a:solidFill>
                <a:latin typeface="Quicksand"/>
              </a:rPr>
              <a:t>The working tree is a single checkout of one version of the project. These files are pulled out of the compressed database in the Git directory and placed on disk for you to use or modify.</a:t>
            </a:r>
          </a:p>
        </p:txBody>
      </p:sp>
      <p:sp>
        <p:nvSpPr>
          <p:cNvPr id="13" name="TextBox 13"/>
          <p:cNvSpPr txBox="1"/>
          <p:nvPr/>
        </p:nvSpPr>
        <p:spPr>
          <a:xfrm>
            <a:off x="3391057" y="1121196"/>
            <a:ext cx="11051375"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The Three Main Sections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0" name="Freeform 10"/>
          <p:cNvSpPr/>
          <p:nvPr/>
        </p:nvSpPr>
        <p:spPr>
          <a:xfrm>
            <a:off x="285353" y="3077099"/>
            <a:ext cx="8110674" cy="4477922"/>
          </a:xfrm>
          <a:custGeom>
            <a:avLst/>
            <a:gdLst/>
            <a:ahLst/>
            <a:cxnLst/>
            <a:rect l="l" t="t" r="r" b="b"/>
            <a:pathLst>
              <a:path w="8110674" h="4477922">
                <a:moveTo>
                  <a:pt x="0" y="0"/>
                </a:moveTo>
                <a:lnTo>
                  <a:pt x="8110674" y="0"/>
                </a:lnTo>
                <a:lnTo>
                  <a:pt x="8110674" y="4477922"/>
                </a:lnTo>
                <a:lnTo>
                  <a:pt x="0" y="4477922"/>
                </a:lnTo>
                <a:lnTo>
                  <a:pt x="0" y="0"/>
                </a:lnTo>
                <a:close/>
              </a:path>
            </a:pathLst>
          </a:custGeom>
          <a:blipFill>
            <a:blip r:embed="rId6"/>
            <a:stretch>
              <a:fillRect/>
            </a:stretch>
          </a:blipFill>
        </p:spPr>
        <p:txBody>
          <a:bodyPr/>
          <a:lstStyle/>
          <a:p>
            <a:endParaRPr lang="en-PH"/>
          </a:p>
        </p:txBody>
      </p:sp>
      <p:pic>
        <p:nvPicPr>
          <p:cNvPr id="11" name="Picture 11"/>
          <p:cNvPicPr>
            <a:picLocks noChangeAspect="1"/>
          </p:cNvPicPr>
          <p:nvPr/>
        </p:nvPicPr>
        <p:blipFill>
          <a:blip r:embed="rId7"/>
          <a:srcRect/>
          <a:stretch>
            <a:fillRect/>
          </a:stretch>
        </p:blipFill>
        <p:spPr>
          <a:xfrm flipH="1">
            <a:off x="3067428" y="2133659"/>
            <a:ext cx="1089699" cy="1252528"/>
          </a:xfrm>
          <a:prstGeom prst="rect">
            <a:avLst/>
          </a:prstGeom>
        </p:spPr>
      </p:pic>
      <p:sp>
        <p:nvSpPr>
          <p:cNvPr id="12" name="TextBox 12"/>
          <p:cNvSpPr txBox="1"/>
          <p:nvPr/>
        </p:nvSpPr>
        <p:spPr>
          <a:xfrm>
            <a:off x="8558800" y="4006372"/>
            <a:ext cx="9386568" cy="3143250"/>
          </a:xfrm>
          <a:prstGeom prst="rect">
            <a:avLst/>
          </a:prstGeom>
        </p:spPr>
        <p:txBody>
          <a:bodyPr lIns="0" tIns="0" rIns="0" bIns="0" rtlCol="0" anchor="t">
            <a:spAutoFit/>
          </a:bodyPr>
          <a:lstStyle/>
          <a:p>
            <a:pPr algn="just">
              <a:lnSpc>
                <a:spcPts val="4193"/>
              </a:lnSpc>
            </a:pPr>
            <a:r>
              <a:rPr lang="en-US" sz="3494" dirty="0">
                <a:solidFill>
                  <a:srgbClr val="FFFFFF"/>
                </a:solidFill>
                <a:latin typeface="Quicksand"/>
              </a:rPr>
              <a:t>The staging area is a file, generally contained in your Git directory, that stores information about what will go into your next commit. Its technical name in Git parlance is the “index”, but the phrase “staging area” works just as well.</a:t>
            </a:r>
          </a:p>
        </p:txBody>
      </p:sp>
      <p:sp>
        <p:nvSpPr>
          <p:cNvPr id="13" name="TextBox 13"/>
          <p:cNvSpPr txBox="1"/>
          <p:nvPr/>
        </p:nvSpPr>
        <p:spPr>
          <a:xfrm>
            <a:off x="3391057" y="1121196"/>
            <a:ext cx="11051375"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The Three Main Sections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0" name="Freeform 10"/>
          <p:cNvSpPr/>
          <p:nvPr/>
        </p:nvSpPr>
        <p:spPr>
          <a:xfrm>
            <a:off x="285353" y="3077099"/>
            <a:ext cx="8110674" cy="4477922"/>
          </a:xfrm>
          <a:custGeom>
            <a:avLst/>
            <a:gdLst/>
            <a:ahLst/>
            <a:cxnLst/>
            <a:rect l="l" t="t" r="r" b="b"/>
            <a:pathLst>
              <a:path w="8110674" h="4477922">
                <a:moveTo>
                  <a:pt x="0" y="0"/>
                </a:moveTo>
                <a:lnTo>
                  <a:pt x="8110674" y="0"/>
                </a:lnTo>
                <a:lnTo>
                  <a:pt x="8110674" y="4477922"/>
                </a:lnTo>
                <a:lnTo>
                  <a:pt x="0" y="4477922"/>
                </a:lnTo>
                <a:lnTo>
                  <a:pt x="0" y="0"/>
                </a:lnTo>
                <a:close/>
              </a:path>
            </a:pathLst>
          </a:custGeom>
          <a:blipFill>
            <a:blip r:embed="rId6"/>
            <a:stretch>
              <a:fillRect/>
            </a:stretch>
          </a:blipFill>
        </p:spPr>
        <p:txBody>
          <a:bodyPr/>
          <a:lstStyle/>
          <a:p>
            <a:endParaRPr lang="en-PH"/>
          </a:p>
        </p:txBody>
      </p:sp>
      <p:pic>
        <p:nvPicPr>
          <p:cNvPr id="11" name="Picture 11"/>
          <p:cNvPicPr>
            <a:picLocks noChangeAspect="1"/>
          </p:cNvPicPr>
          <p:nvPr/>
        </p:nvPicPr>
        <p:blipFill>
          <a:blip r:embed="rId7"/>
          <a:srcRect/>
          <a:stretch>
            <a:fillRect/>
          </a:stretch>
        </p:blipFill>
        <p:spPr>
          <a:xfrm>
            <a:off x="7469101" y="2187851"/>
            <a:ext cx="1089699" cy="1252528"/>
          </a:xfrm>
          <a:prstGeom prst="rect">
            <a:avLst/>
          </a:prstGeom>
        </p:spPr>
      </p:pic>
      <p:sp>
        <p:nvSpPr>
          <p:cNvPr id="12" name="TextBox 12"/>
          <p:cNvSpPr txBox="1"/>
          <p:nvPr/>
        </p:nvSpPr>
        <p:spPr>
          <a:xfrm>
            <a:off x="8558800" y="4006372"/>
            <a:ext cx="9386568" cy="2619375"/>
          </a:xfrm>
          <a:prstGeom prst="rect">
            <a:avLst/>
          </a:prstGeom>
        </p:spPr>
        <p:txBody>
          <a:bodyPr lIns="0" tIns="0" rIns="0" bIns="0" rtlCol="0" anchor="t">
            <a:spAutoFit/>
          </a:bodyPr>
          <a:lstStyle/>
          <a:p>
            <a:pPr algn="just">
              <a:lnSpc>
                <a:spcPts val="4193"/>
              </a:lnSpc>
            </a:pPr>
            <a:r>
              <a:rPr lang="en-US" sz="3494" dirty="0">
                <a:solidFill>
                  <a:srgbClr val="FFFFFF"/>
                </a:solidFill>
                <a:latin typeface="Quicksand"/>
              </a:rPr>
              <a:t>The Git directory is where Git stores the metadata and object database for your project. This is the most important part of Git, and it is what is copied when you clone a repository from another computer.</a:t>
            </a:r>
          </a:p>
        </p:txBody>
      </p:sp>
      <p:sp>
        <p:nvSpPr>
          <p:cNvPr id="13" name="TextBox 13"/>
          <p:cNvSpPr txBox="1"/>
          <p:nvPr/>
        </p:nvSpPr>
        <p:spPr>
          <a:xfrm>
            <a:off x="3391057" y="1121196"/>
            <a:ext cx="11051375"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The Three Main Sections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TextBox 10"/>
          <p:cNvSpPr txBox="1"/>
          <p:nvPr/>
        </p:nvSpPr>
        <p:spPr>
          <a:xfrm>
            <a:off x="1696328" y="2596579"/>
            <a:ext cx="15562972" cy="5842967"/>
          </a:xfrm>
          <a:prstGeom prst="rect">
            <a:avLst/>
          </a:prstGeom>
        </p:spPr>
        <p:txBody>
          <a:bodyPr lIns="0" tIns="0" rIns="0" bIns="0" rtlCol="0" anchor="t">
            <a:spAutoFit/>
          </a:bodyPr>
          <a:lstStyle/>
          <a:p>
            <a:pPr algn="just">
              <a:lnSpc>
                <a:spcPts val="4684"/>
              </a:lnSpc>
            </a:pPr>
            <a:r>
              <a:rPr lang="en-US" sz="3903" dirty="0">
                <a:solidFill>
                  <a:srgbClr val="FFFFFF"/>
                </a:solidFill>
                <a:latin typeface="Quicksand"/>
              </a:rPr>
              <a:t>The basic Git workflow goes something like this:</a:t>
            </a:r>
          </a:p>
          <a:p>
            <a:pPr algn="just">
              <a:lnSpc>
                <a:spcPts val="4684"/>
              </a:lnSpc>
            </a:pPr>
            <a:endParaRPr lang="en-US" sz="3903" dirty="0">
              <a:solidFill>
                <a:srgbClr val="FFFFFF"/>
              </a:solidFill>
              <a:latin typeface="Quicksand"/>
            </a:endParaRPr>
          </a:p>
          <a:p>
            <a:pPr algn="just">
              <a:lnSpc>
                <a:spcPts val="4684"/>
              </a:lnSpc>
            </a:pPr>
            <a:r>
              <a:rPr lang="en-US" sz="3903" dirty="0">
                <a:solidFill>
                  <a:srgbClr val="FFFFFF"/>
                </a:solidFill>
                <a:latin typeface="Quicksand"/>
              </a:rPr>
              <a:t>1. You modify files in your working tree.</a:t>
            </a:r>
          </a:p>
          <a:p>
            <a:pPr algn="just">
              <a:lnSpc>
                <a:spcPts val="4684"/>
              </a:lnSpc>
            </a:pPr>
            <a:endParaRPr lang="en-US" sz="3903" dirty="0">
              <a:solidFill>
                <a:srgbClr val="FFFFFF"/>
              </a:solidFill>
              <a:latin typeface="Quicksand"/>
            </a:endParaRPr>
          </a:p>
          <a:p>
            <a:pPr algn="just">
              <a:lnSpc>
                <a:spcPts val="4684"/>
              </a:lnSpc>
            </a:pPr>
            <a:r>
              <a:rPr lang="en-US" sz="3903" dirty="0">
                <a:solidFill>
                  <a:srgbClr val="FFFFFF"/>
                </a:solidFill>
                <a:latin typeface="Quicksand"/>
              </a:rPr>
              <a:t>2. You selectively stage just those changes you want to be part of your next commit, which adds only those changes to the staging area.</a:t>
            </a:r>
          </a:p>
          <a:p>
            <a:pPr algn="just">
              <a:lnSpc>
                <a:spcPts val="4684"/>
              </a:lnSpc>
            </a:pPr>
            <a:endParaRPr lang="en-US" sz="3903" dirty="0">
              <a:solidFill>
                <a:srgbClr val="FFFFFF"/>
              </a:solidFill>
              <a:latin typeface="Quicksand"/>
            </a:endParaRPr>
          </a:p>
          <a:p>
            <a:pPr algn="just">
              <a:lnSpc>
                <a:spcPts val="4684"/>
              </a:lnSpc>
            </a:pPr>
            <a:r>
              <a:rPr lang="en-US" sz="3903" dirty="0">
                <a:solidFill>
                  <a:srgbClr val="FFFFFF"/>
                </a:solidFill>
                <a:latin typeface="Quicksand"/>
              </a:rPr>
              <a:t>3. You do a commit, which takes the files as they are in the staging area and stores that snapshot permanently to your Git directory.</a:t>
            </a:r>
          </a:p>
        </p:txBody>
      </p:sp>
      <p:sp>
        <p:nvSpPr>
          <p:cNvPr id="11" name="TextBox 11"/>
          <p:cNvSpPr txBox="1"/>
          <p:nvPr/>
        </p:nvSpPr>
        <p:spPr>
          <a:xfrm>
            <a:off x="3618313" y="1009650"/>
            <a:ext cx="11051375"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THE BASIC GIT WORKFLOW</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TextBox 10"/>
          <p:cNvSpPr txBox="1"/>
          <p:nvPr/>
        </p:nvSpPr>
        <p:spPr>
          <a:xfrm>
            <a:off x="8894995" y="2674189"/>
            <a:ext cx="8894505" cy="5852659"/>
          </a:xfrm>
          <a:prstGeom prst="rect">
            <a:avLst/>
          </a:prstGeom>
        </p:spPr>
        <p:txBody>
          <a:bodyPr lIns="0" tIns="0" rIns="0" bIns="0" rtlCol="0" anchor="t">
            <a:spAutoFit/>
          </a:bodyPr>
          <a:lstStyle/>
          <a:p>
            <a:pPr algn="just">
              <a:lnSpc>
                <a:spcPts val="3903"/>
              </a:lnSpc>
            </a:pPr>
            <a:r>
              <a:rPr lang="en-US" sz="3253" dirty="0">
                <a:solidFill>
                  <a:srgbClr val="FFFFFF"/>
                </a:solidFill>
                <a:latin typeface="Quicksand"/>
              </a:rPr>
              <a:t>The basic Git workflow goes something like this:</a:t>
            </a:r>
          </a:p>
          <a:p>
            <a:pPr algn="just">
              <a:lnSpc>
                <a:spcPts val="3903"/>
              </a:lnSpc>
            </a:pPr>
            <a:endParaRPr lang="en-US" sz="3253" dirty="0">
              <a:solidFill>
                <a:srgbClr val="FFFFFF"/>
              </a:solidFill>
              <a:latin typeface="Quicksand"/>
            </a:endParaRPr>
          </a:p>
          <a:p>
            <a:pPr algn="just">
              <a:lnSpc>
                <a:spcPts val="3903"/>
              </a:lnSpc>
            </a:pPr>
            <a:r>
              <a:rPr lang="en-US" sz="3253" dirty="0">
                <a:solidFill>
                  <a:srgbClr val="FFFFFF"/>
                </a:solidFill>
                <a:latin typeface="Quicksand"/>
              </a:rPr>
              <a:t>1. You modify files in your working tree.</a:t>
            </a:r>
          </a:p>
          <a:p>
            <a:pPr algn="just">
              <a:lnSpc>
                <a:spcPts val="3903"/>
              </a:lnSpc>
            </a:pPr>
            <a:endParaRPr lang="en-US" sz="3253" dirty="0">
              <a:solidFill>
                <a:srgbClr val="FFFFFF"/>
              </a:solidFill>
              <a:latin typeface="Quicksand"/>
            </a:endParaRPr>
          </a:p>
          <a:p>
            <a:pPr algn="just">
              <a:lnSpc>
                <a:spcPts val="3903"/>
              </a:lnSpc>
            </a:pPr>
            <a:r>
              <a:rPr lang="en-US" sz="3253" dirty="0">
                <a:solidFill>
                  <a:srgbClr val="FFFFFF"/>
                </a:solidFill>
                <a:latin typeface="Quicksand"/>
              </a:rPr>
              <a:t>2. You selectively stage just those changes you want to be part of your next commit, which adds only those changes to the staging area.</a:t>
            </a:r>
          </a:p>
          <a:p>
            <a:pPr algn="just">
              <a:lnSpc>
                <a:spcPts val="3903"/>
              </a:lnSpc>
            </a:pPr>
            <a:endParaRPr lang="en-US" sz="3253" dirty="0">
              <a:solidFill>
                <a:srgbClr val="FFFFFF"/>
              </a:solidFill>
              <a:latin typeface="Quicksand"/>
            </a:endParaRPr>
          </a:p>
          <a:p>
            <a:pPr algn="just">
              <a:lnSpc>
                <a:spcPts val="3903"/>
              </a:lnSpc>
            </a:pPr>
            <a:r>
              <a:rPr lang="en-US" sz="3253" dirty="0">
                <a:solidFill>
                  <a:srgbClr val="FFFFFF"/>
                </a:solidFill>
                <a:latin typeface="Quicksand"/>
              </a:rPr>
              <a:t>3. You do a commit, which takes the files as they are in the staging area and stores that snapshot permanently to your Git directory.</a:t>
            </a:r>
          </a:p>
        </p:txBody>
      </p:sp>
      <p:sp>
        <p:nvSpPr>
          <p:cNvPr id="11" name="TextBox 11"/>
          <p:cNvSpPr txBox="1"/>
          <p:nvPr/>
        </p:nvSpPr>
        <p:spPr>
          <a:xfrm>
            <a:off x="3618313" y="1009650"/>
            <a:ext cx="11051375"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THE BASIC GIT WORKFLOW</a:t>
            </a:r>
          </a:p>
        </p:txBody>
      </p:sp>
      <p:sp>
        <p:nvSpPr>
          <p:cNvPr id="12" name="Freeform 12"/>
          <p:cNvSpPr/>
          <p:nvPr/>
        </p:nvSpPr>
        <p:spPr>
          <a:xfrm>
            <a:off x="285353" y="3077099"/>
            <a:ext cx="8110674" cy="4477922"/>
          </a:xfrm>
          <a:custGeom>
            <a:avLst/>
            <a:gdLst/>
            <a:ahLst/>
            <a:cxnLst/>
            <a:rect l="l" t="t" r="r" b="b"/>
            <a:pathLst>
              <a:path w="8110674" h="4477922">
                <a:moveTo>
                  <a:pt x="0" y="0"/>
                </a:moveTo>
                <a:lnTo>
                  <a:pt x="8110674" y="0"/>
                </a:lnTo>
                <a:lnTo>
                  <a:pt x="8110674" y="4477922"/>
                </a:lnTo>
                <a:lnTo>
                  <a:pt x="0" y="4477922"/>
                </a:lnTo>
                <a:lnTo>
                  <a:pt x="0" y="0"/>
                </a:lnTo>
                <a:close/>
              </a:path>
            </a:pathLst>
          </a:custGeom>
          <a:blipFill>
            <a:blip r:embed="rId5"/>
            <a:stretch>
              <a:fillRect/>
            </a:stretch>
          </a:blipFill>
        </p:spPr>
        <p:txBody>
          <a:bodyPr/>
          <a:lstStyle/>
          <a:p>
            <a:endParaRPr lang="en-PH"/>
          </a:p>
        </p:txBody>
      </p:sp>
      <p:sp>
        <p:nvSpPr>
          <p:cNvPr id="13" name="TextBox 13"/>
          <p:cNvSpPr txBox="1"/>
          <p:nvPr/>
        </p:nvSpPr>
        <p:spPr>
          <a:xfrm>
            <a:off x="3429082" y="5486219"/>
            <a:ext cx="1486609" cy="438150"/>
          </a:xfrm>
          <a:prstGeom prst="rect">
            <a:avLst/>
          </a:prstGeom>
        </p:spPr>
        <p:txBody>
          <a:bodyPr lIns="0" tIns="0" rIns="0" bIns="0" rtlCol="0" anchor="t">
            <a:spAutoFit/>
          </a:bodyPr>
          <a:lstStyle/>
          <a:p>
            <a:pPr algn="just">
              <a:lnSpc>
                <a:spcPts val="1744"/>
              </a:lnSpc>
            </a:pPr>
            <a:r>
              <a:rPr lang="en-US" sz="1453" dirty="0">
                <a:solidFill>
                  <a:srgbClr val="050A30"/>
                </a:solidFill>
                <a:latin typeface="Quicksand Bold"/>
              </a:rPr>
              <a:t>File that’s not yet </a:t>
            </a:r>
            <a:r>
              <a:rPr lang="en-US" sz="1453" dirty="0" err="1">
                <a:solidFill>
                  <a:srgbClr val="050A30"/>
                </a:solidFill>
                <a:latin typeface="Quicksand Bold"/>
              </a:rPr>
              <a:t>commited</a:t>
            </a:r>
            <a:endParaRPr lang="en-US" sz="1453" dirty="0">
              <a:solidFill>
                <a:srgbClr val="050A30"/>
              </a:solidFill>
              <a:latin typeface="Quicksand Bold"/>
            </a:endParaRPr>
          </a:p>
        </p:txBody>
      </p:sp>
      <p:sp>
        <p:nvSpPr>
          <p:cNvPr id="14" name="TextBox 14"/>
          <p:cNvSpPr txBox="1"/>
          <p:nvPr/>
        </p:nvSpPr>
        <p:spPr>
          <a:xfrm>
            <a:off x="304445" y="5486219"/>
            <a:ext cx="1486609" cy="228600"/>
          </a:xfrm>
          <a:prstGeom prst="rect">
            <a:avLst/>
          </a:prstGeom>
        </p:spPr>
        <p:txBody>
          <a:bodyPr lIns="0" tIns="0" rIns="0" bIns="0" rtlCol="0" anchor="t">
            <a:spAutoFit/>
          </a:bodyPr>
          <a:lstStyle/>
          <a:p>
            <a:pPr algn="just">
              <a:lnSpc>
                <a:spcPts val="1863"/>
              </a:lnSpc>
            </a:pPr>
            <a:r>
              <a:rPr lang="en-US" sz="1553" dirty="0">
                <a:solidFill>
                  <a:srgbClr val="050A30"/>
                </a:solidFill>
                <a:latin typeface="Quicksand Bold"/>
              </a:rPr>
              <a:t>Modify a file</a:t>
            </a:r>
          </a:p>
        </p:txBody>
      </p:sp>
      <p:sp>
        <p:nvSpPr>
          <p:cNvPr id="15" name="TextBox 15"/>
          <p:cNvSpPr txBox="1"/>
          <p:nvPr/>
        </p:nvSpPr>
        <p:spPr>
          <a:xfrm>
            <a:off x="4340690" y="6298310"/>
            <a:ext cx="1486609" cy="219075"/>
          </a:xfrm>
          <a:prstGeom prst="rect">
            <a:avLst/>
          </a:prstGeom>
        </p:spPr>
        <p:txBody>
          <a:bodyPr lIns="0" tIns="0" rIns="0" bIns="0" rtlCol="0" anchor="t">
            <a:spAutoFit/>
          </a:bodyPr>
          <a:lstStyle/>
          <a:p>
            <a:pPr algn="just">
              <a:lnSpc>
                <a:spcPts val="1744"/>
              </a:lnSpc>
            </a:pPr>
            <a:r>
              <a:rPr lang="en-US" sz="1453">
                <a:solidFill>
                  <a:srgbClr val="050A30"/>
                </a:solidFill>
                <a:latin typeface="Quicksand Bold"/>
              </a:rPr>
              <a:t>A commited file</a:t>
            </a:r>
          </a:p>
        </p:txBody>
      </p:sp>
      <p:sp>
        <p:nvSpPr>
          <p:cNvPr id="16" name="TextBox 16"/>
          <p:cNvSpPr txBox="1"/>
          <p:nvPr/>
        </p:nvSpPr>
        <p:spPr>
          <a:xfrm>
            <a:off x="4340690" y="4222403"/>
            <a:ext cx="3042890" cy="457200"/>
          </a:xfrm>
          <a:prstGeom prst="rect">
            <a:avLst/>
          </a:prstGeom>
        </p:spPr>
        <p:txBody>
          <a:bodyPr lIns="0" tIns="0" rIns="0" bIns="0" rtlCol="0" anchor="t">
            <a:spAutoFit/>
          </a:bodyPr>
          <a:lstStyle/>
          <a:p>
            <a:pPr algn="just">
              <a:lnSpc>
                <a:spcPts val="1863"/>
              </a:lnSpc>
            </a:pPr>
            <a:r>
              <a:rPr lang="en-US" sz="1553">
                <a:solidFill>
                  <a:srgbClr val="050A30"/>
                </a:solidFill>
                <a:latin typeface="Quicksand Bold"/>
              </a:rPr>
              <a:t>pull or checkout the project for the possible changes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3351262" y="2131231"/>
            <a:ext cx="12208713" cy="6377801"/>
          </a:xfrm>
          <a:custGeom>
            <a:avLst/>
            <a:gdLst/>
            <a:ahLst/>
            <a:cxnLst/>
            <a:rect l="l" t="t" r="r" b="b"/>
            <a:pathLst>
              <a:path w="12208713" h="6377801">
                <a:moveTo>
                  <a:pt x="0" y="0"/>
                </a:moveTo>
                <a:lnTo>
                  <a:pt x="12208712" y="0"/>
                </a:lnTo>
                <a:lnTo>
                  <a:pt x="12208712" y="6377800"/>
                </a:lnTo>
                <a:lnTo>
                  <a:pt x="0" y="6377800"/>
                </a:lnTo>
                <a:lnTo>
                  <a:pt x="0" y="0"/>
                </a:lnTo>
                <a:close/>
              </a:path>
            </a:pathLst>
          </a:custGeom>
          <a:blipFill>
            <a:blip r:embed="rId5"/>
            <a:stretch>
              <a:fillRect/>
            </a:stretch>
          </a:blipFill>
        </p:spPr>
        <p:txBody>
          <a:bodyPr/>
          <a:lstStyle/>
          <a:p>
            <a:endParaRPr lang="en-PH"/>
          </a:p>
        </p:txBody>
      </p:sp>
      <p:sp>
        <p:nvSpPr>
          <p:cNvPr id="11" name="TextBox 11"/>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
        <p:nvSpPr>
          <p:cNvPr id="12" name="TextBox 12"/>
          <p:cNvSpPr txBox="1"/>
          <p:nvPr/>
        </p:nvSpPr>
        <p:spPr>
          <a:xfrm>
            <a:off x="5591270" y="8613806"/>
            <a:ext cx="8052546" cy="523875"/>
          </a:xfrm>
          <a:prstGeom prst="rect">
            <a:avLst/>
          </a:prstGeom>
        </p:spPr>
        <p:txBody>
          <a:bodyPr lIns="0" tIns="0" rIns="0" bIns="0" rtlCol="0" anchor="t">
            <a:spAutoFit/>
          </a:bodyPr>
          <a:lstStyle/>
          <a:p>
            <a:pPr algn="just">
              <a:lnSpc>
                <a:spcPts val="4143"/>
              </a:lnSpc>
            </a:pPr>
            <a:r>
              <a:rPr lang="en-US" sz="3453">
                <a:solidFill>
                  <a:srgbClr val="FFFFFF"/>
                </a:solidFill>
                <a:latin typeface="Quicksand"/>
              </a:rPr>
              <a:t>https://git-scm.com/download/win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5540409" y="2281228"/>
            <a:ext cx="7830418" cy="6147979"/>
          </a:xfrm>
          <a:custGeom>
            <a:avLst/>
            <a:gdLst/>
            <a:ahLst/>
            <a:cxnLst/>
            <a:rect l="l" t="t" r="r" b="b"/>
            <a:pathLst>
              <a:path w="7830418" h="6147979">
                <a:moveTo>
                  <a:pt x="0" y="0"/>
                </a:moveTo>
                <a:lnTo>
                  <a:pt x="7830418" y="0"/>
                </a:lnTo>
                <a:lnTo>
                  <a:pt x="7830418" y="6147979"/>
                </a:lnTo>
                <a:lnTo>
                  <a:pt x="0" y="6147979"/>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10509546" y="7769828"/>
            <a:ext cx="1503481" cy="605238"/>
            <a:chOff x="0" y="0"/>
            <a:chExt cx="395979" cy="159404"/>
          </a:xfrm>
        </p:grpSpPr>
        <p:sp>
          <p:nvSpPr>
            <p:cNvPr id="12" name="Freeform 12"/>
            <p:cNvSpPr/>
            <p:nvPr/>
          </p:nvSpPr>
          <p:spPr>
            <a:xfrm>
              <a:off x="0" y="0"/>
              <a:ext cx="395979" cy="159404"/>
            </a:xfrm>
            <a:custGeom>
              <a:avLst/>
              <a:gdLst/>
              <a:ahLst/>
              <a:cxnLst/>
              <a:rect l="l" t="t" r="r" b="b"/>
              <a:pathLst>
                <a:path w="395979" h="159404">
                  <a:moveTo>
                    <a:pt x="0" y="0"/>
                  </a:moveTo>
                  <a:lnTo>
                    <a:pt x="395979" y="0"/>
                  </a:lnTo>
                  <a:lnTo>
                    <a:pt x="395979" y="159404"/>
                  </a:lnTo>
                  <a:lnTo>
                    <a:pt x="0" y="15940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74303" y="1028700"/>
            <a:ext cx="20822769" cy="8229600"/>
            <a:chOff x="0" y="0"/>
            <a:chExt cx="5484186" cy="2167467"/>
          </a:xfrm>
        </p:grpSpPr>
        <p:sp>
          <p:nvSpPr>
            <p:cNvPr id="7" name="Freeform 7"/>
            <p:cNvSpPr/>
            <p:nvPr/>
          </p:nvSpPr>
          <p:spPr>
            <a:xfrm>
              <a:off x="0" y="0"/>
              <a:ext cx="5484186" cy="2167467"/>
            </a:xfrm>
            <a:custGeom>
              <a:avLst/>
              <a:gdLst/>
              <a:ahLst/>
              <a:cxnLst/>
              <a:rect l="l" t="t" r="r" b="b"/>
              <a:pathLst>
                <a:path w="5484186" h="2167467">
                  <a:moveTo>
                    <a:pt x="0" y="0"/>
                  </a:moveTo>
                  <a:lnTo>
                    <a:pt x="5484186" y="0"/>
                  </a:lnTo>
                  <a:lnTo>
                    <a:pt x="5484186"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11712" r="12623"/>
          <a:stretch>
            <a:fillRect/>
          </a:stretch>
        </p:blipFill>
        <p:spPr>
          <a:xfrm>
            <a:off x="484002" y="2089004"/>
            <a:ext cx="8217498" cy="6108991"/>
          </a:xfrm>
          <a:prstGeom prst="rect">
            <a:avLst/>
          </a:prstGeom>
        </p:spPr>
      </p:pic>
      <p:sp>
        <p:nvSpPr>
          <p:cNvPr id="10" name="TextBox 10"/>
          <p:cNvSpPr txBox="1"/>
          <p:nvPr/>
        </p:nvSpPr>
        <p:spPr>
          <a:xfrm>
            <a:off x="9423835" y="2461809"/>
            <a:ext cx="8346454" cy="1343025"/>
          </a:xfrm>
          <a:prstGeom prst="rect">
            <a:avLst/>
          </a:prstGeom>
        </p:spPr>
        <p:txBody>
          <a:bodyPr lIns="0" tIns="0" rIns="0" bIns="0" rtlCol="0" anchor="t">
            <a:spAutoFit/>
          </a:bodyPr>
          <a:lstStyle/>
          <a:p>
            <a:pPr algn="just">
              <a:lnSpc>
                <a:spcPts val="3598"/>
              </a:lnSpc>
            </a:pPr>
            <a:r>
              <a:rPr lang="en-US" sz="2998" dirty="0">
                <a:solidFill>
                  <a:srgbClr val="FFFFFF"/>
                </a:solidFill>
                <a:latin typeface="Quicksand"/>
              </a:rPr>
              <a:t>Version control is a system that records changes to a file or set of files over time so that you can recall specific versions later.</a:t>
            </a:r>
          </a:p>
        </p:txBody>
      </p:sp>
      <p:sp>
        <p:nvSpPr>
          <p:cNvPr id="11" name="TextBox 11"/>
          <p:cNvSpPr txBox="1"/>
          <p:nvPr/>
        </p:nvSpPr>
        <p:spPr>
          <a:xfrm>
            <a:off x="10591631" y="1225247"/>
            <a:ext cx="6667669" cy="714375"/>
          </a:xfrm>
          <a:prstGeom prst="rect">
            <a:avLst/>
          </a:prstGeom>
        </p:spPr>
        <p:txBody>
          <a:bodyPr lIns="0" tIns="0" rIns="0" bIns="0" rtlCol="0" anchor="t">
            <a:spAutoFit/>
          </a:bodyPr>
          <a:lstStyle/>
          <a:p>
            <a:pPr algn="ctr">
              <a:lnSpc>
                <a:spcPts val="5766"/>
              </a:lnSpc>
            </a:pPr>
            <a:r>
              <a:rPr lang="en-US" sz="4805" dirty="0">
                <a:solidFill>
                  <a:srgbClr val="FFFFFF"/>
                </a:solidFill>
                <a:latin typeface="Quicksand Bold"/>
              </a:rPr>
              <a:t>VERSION CONTROL</a:t>
            </a:r>
          </a:p>
        </p:txBody>
      </p:sp>
      <p:sp>
        <p:nvSpPr>
          <p:cNvPr id="12" name="TextBox 12"/>
          <p:cNvSpPr txBox="1"/>
          <p:nvPr/>
        </p:nvSpPr>
        <p:spPr>
          <a:xfrm>
            <a:off x="9423835" y="4327021"/>
            <a:ext cx="8346454" cy="4029075"/>
          </a:xfrm>
          <a:prstGeom prst="rect">
            <a:avLst/>
          </a:prstGeom>
        </p:spPr>
        <p:txBody>
          <a:bodyPr lIns="0" tIns="0" rIns="0" bIns="0" rtlCol="0" anchor="t">
            <a:spAutoFit/>
          </a:bodyPr>
          <a:lstStyle/>
          <a:p>
            <a:pPr algn="just">
              <a:lnSpc>
                <a:spcPts val="3598"/>
              </a:lnSpc>
            </a:pPr>
            <a:r>
              <a:rPr lang="en-US" sz="2998" dirty="0">
                <a:solidFill>
                  <a:srgbClr val="FFFFFF"/>
                </a:solidFill>
                <a:latin typeface="Quicksand"/>
              </a:rPr>
              <a:t>Also, version control systems are software tools that help software teams manage changes to source code over time. As development environments have accelerated, version control systems help software teams work faster and smarter. They are especially useful for </a:t>
            </a:r>
            <a:r>
              <a:rPr lang="en-US" sz="2998" u="sng" dirty="0">
                <a:solidFill>
                  <a:srgbClr val="FFFFFF"/>
                </a:solidFill>
                <a:latin typeface="Quicksand"/>
                <a:hlinkClick r:id="rId7" tooltip="https://www.atlassian.com/devops/what-is-devops"/>
              </a:rPr>
              <a:t>DevOps</a:t>
            </a:r>
            <a:r>
              <a:rPr lang="en-US" sz="2998" dirty="0">
                <a:solidFill>
                  <a:srgbClr val="FFFFFF"/>
                </a:solidFill>
                <a:latin typeface="Quicksand"/>
              </a:rPr>
              <a:t> teams since they help them to reduce development time and increase successful deployments.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p:cTn id="18" fill="hold" display="0">
                  <p:stCondLst>
                    <p:cond delay="indefinite"/>
                  </p:stCondLst>
                </p:cTn>
                <p:tgtEl>
                  <p:spTgt spid="9"/>
                </p:tgtEl>
              </p:cMediaNode>
            </p:video>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5025056" y="2281228"/>
            <a:ext cx="8330970" cy="6524253"/>
          </a:xfrm>
          <a:custGeom>
            <a:avLst/>
            <a:gdLst/>
            <a:ahLst/>
            <a:cxnLst/>
            <a:rect l="l" t="t" r="r" b="b"/>
            <a:pathLst>
              <a:path w="8330970" h="6524253">
                <a:moveTo>
                  <a:pt x="0" y="0"/>
                </a:moveTo>
                <a:lnTo>
                  <a:pt x="8330969" y="0"/>
                </a:lnTo>
                <a:lnTo>
                  <a:pt x="8330969" y="6524253"/>
                </a:lnTo>
                <a:lnTo>
                  <a:pt x="0" y="6524253"/>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10419148" y="8200243"/>
            <a:ext cx="1460708" cy="476918"/>
            <a:chOff x="0" y="0"/>
            <a:chExt cx="384713" cy="125608"/>
          </a:xfrm>
        </p:grpSpPr>
        <p:sp>
          <p:nvSpPr>
            <p:cNvPr id="12" name="Freeform 12"/>
            <p:cNvSpPr/>
            <p:nvPr/>
          </p:nvSpPr>
          <p:spPr>
            <a:xfrm>
              <a:off x="0" y="0"/>
              <a:ext cx="384713" cy="125608"/>
            </a:xfrm>
            <a:custGeom>
              <a:avLst/>
              <a:gdLst/>
              <a:ahLst/>
              <a:cxnLst/>
              <a:rect l="l" t="t" r="r" b="b"/>
              <a:pathLst>
                <a:path w="384713" h="125608">
                  <a:moveTo>
                    <a:pt x="0" y="0"/>
                  </a:moveTo>
                  <a:lnTo>
                    <a:pt x="384713" y="0"/>
                  </a:lnTo>
                  <a:lnTo>
                    <a:pt x="384713" y="125608"/>
                  </a:lnTo>
                  <a:lnTo>
                    <a:pt x="0" y="125608"/>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795520" y="2152907"/>
            <a:ext cx="8696960" cy="6859574"/>
          </a:xfrm>
          <a:custGeom>
            <a:avLst/>
            <a:gdLst/>
            <a:ahLst/>
            <a:cxnLst/>
            <a:rect l="l" t="t" r="r" b="b"/>
            <a:pathLst>
              <a:path w="8696960" h="6859574">
                <a:moveTo>
                  <a:pt x="0" y="0"/>
                </a:moveTo>
                <a:lnTo>
                  <a:pt x="8696960" y="0"/>
                </a:lnTo>
                <a:lnTo>
                  <a:pt x="8696960" y="6859575"/>
                </a:lnTo>
                <a:lnTo>
                  <a:pt x="0" y="6859575"/>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10438198" y="8380862"/>
            <a:ext cx="1460708" cy="476918"/>
            <a:chOff x="0" y="0"/>
            <a:chExt cx="384713" cy="125608"/>
          </a:xfrm>
        </p:grpSpPr>
        <p:sp>
          <p:nvSpPr>
            <p:cNvPr id="12" name="Freeform 12"/>
            <p:cNvSpPr/>
            <p:nvPr/>
          </p:nvSpPr>
          <p:spPr>
            <a:xfrm>
              <a:off x="0" y="0"/>
              <a:ext cx="384713" cy="125608"/>
            </a:xfrm>
            <a:custGeom>
              <a:avLst/>
              <a:gdLst/>
              <a:ahLst/>
              <a:cxnLst/>
              <a:rect l="l" t="t" r="r" b="b"/>
              <a:pathLst>
                <a:path w="384713" h="125608">
                  <a:moveTo>
                    <a:pt x="0" y="0"/>
                  </a:moveTo>
                  <a:lnTo>
                    <a:pt x="384713" y="0"/>
                  </a:lnTo>
                  <a:lnTo>
                    <a:pt x="384713" y="125608"/>
                  </a:lnTo>
                  <a:lnTo>
                    <a:pt x="0" y="125608"/>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894135" y="2281228"/>
            <a:ext cx="8592811" cy="6739120"/>
          </a:xfrm>
          <a:custGeom>
            <a:avLst/>
            <a:gdLst/>
            <a:ahLst/>
            <a:cxnLst/>
            <a:rect l="l" t="t" r="r" b="b"/>
            <a:pathLst>
              <a:path w="8592811" h="6739120">
                <a:moveTo>
                  <a:pt x="0" y="0"/>
                </a:moveTo>
                <a:lnTo>
                  <a:pt x="8592811" y="0"/>
                </a:lnTo>
                <a:lnTo>
                  <a:pt x="8592811" y="6739119"/>
                </a:lnTo>
                <a:lnTo>
                  <a:pt x="0" y="6739119"/>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10438198" y="8352287"/>
            <a:ext cx="1460708" cy="639486"/>
            <a:chOff x="0" y="0"/>
            <a:chExt cx="384713" cy="168424"/>
          </a:xfrm>
        </p:grpSpPr>
        <p:sp>
          <p:nvSpPr>
            <p:cNvPr id="12" name="Freeform 12"/>
            <p:cNvSpPr/>
            <p:nvPr/>
          </p:nvSpPr>
          <p:spPr>
            <a:xfrm>
              <a:off x="0" y="0"/>
              <a:ext cx="384713" cy="168424"/>
            </a:xfrm>
            <a:custGeom>
              <a:avLst/>
              <a:gdLst/>
              <a:ahLst/>
              <a:cxnLst/>
              <a:rect l="l" t="t" r="r" b="b"/>
              <a:pathLst>
                <a:path w="384713" h="168424">
                  <a:moveTo>
                    <a:pt x="0" y="0"/>
                  </a:moveTo>
                  <a:lnTo>
                    <a:pt x="384713" y="0"/>
                  </a:lnTo>
                  <a:lnTo>
                    <a:pt x="384713" y="168424"/>
                  </a:lnTo>
                  <a:lnTo>
                    <a:pt x="0" y="16842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638948" y="2093117"/>
            <a:ext cx="9029154" cy="7089155"/>
          </a:xfrm>
          <a:custGeom>
            <a:avLst/>
            <a:gdLst/>
            <a:ahLst/>
            <a:cxnLst/>
            <a:rect l="l" t="t" r="r" b="b"/>
            <a:pathLst>
              <a:path w="9029154" h="7089155">
                <a:moveTo>
                  <a:pt x="0" y="0"/>
                </a:moveTo>
                <a:lnTo>
                  <a:pt x="9029154" y="0"/>
                </a:lnTo>
                <a:lnTo>
                  <a:pt x="9029154" y="7089155"/>
                </a:lnTo>
                <a:lnTo>
                  <a:pt x="0" y="7089155"/>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10542973" y="8399912"/>
            <a:ext cx="1460708" cy="639486"/>
            <a:chOff x="0" y="0"/>
            <a:chExt cx="384713" cy="168424"/>
          </a:xfrm>
        </p:grpSpPr>
        <p:sp>
          <p:nvSpPr>
            <p:cNvPr id="12" name="Freeform 12"/>
            <p:cNvSpPr/>
            <p:nvPr/>
          </p:nvSpPr>
          <p:spPr>
            <a:xfrm>
              <a:off x="0" y="0"/>
              <a:ext cx="384713" cy="168424"/>
            </a:xfrm>
            <a:custGeom>
              <a:avLst/>
              <a:gdLst/>
              <a:ahLst/>
              <a:cxnLst/>
              <a:rect l="l" t="t" r="r" b="b"/>
              <a:pathLst>
                <a:path w="384713" h="168424">
                  <a:moveTo>
                    <a:pt x="0" y="0"/>
                  </a:moveTo>
                  <a:lnTo>
                    <a:pt x="384713" y="0"/>
                  </a:lnTo>
                  <a:lnTo>
                    <a:pt x="384713" y="168424"/>
                  </a:lnTo>
                  <a:lnTo>
                    <a:pt x="0" y="16842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grpSp>
        <p:nvGrpSpPr>
          <p:cNvPr id="15" name="Group 15"/>
          <p:cNvGrpSpPr/>
          <p:nvPr/>
        </p:nvGrpSpPr>
        <p:grpSpPr>
          <a:xfrm>
            <a:off x="5198981" y="3932776"/>
            <a:ext cx="7769796" cy="618099"/>
            <a:chOff x="0" y="0"/>
            <a:chExt cx="2046366" cy="162792"/>
          </a:xfrm>
        </p:grpSpPr>
        <p:sp>
          <p:nvSpPr>
            <p:cNvPr id="16" name="Freeform 16"/>
            <p:cNvSpPr/>
            <p:nvPr/>
          </p:nvSpPr>
          <p:spPr>
            <a:xfrm>
              <a:off x="0" y="0"/>
              <a:ext cx="2046366" cy="162792"/>
            </a:xfrm>
            <a:custGeom>
              <a:avLst/>
              <a:gdLst/>
              <a:ahLst/>
              <a:cxnLst/>
              <a:rect l="l" t="t" r="r" b="b"/>
              <a:pathLst>
                <a:path w="2046366" h="162792">
                  <a:moveTo>
                    <a:pt x="0" y="0"/>
                  </a:moveTo>
                  <a:lnTo>
                    <a:pt x="2046366" y="0"/>
                  </a:lnTo>
                  <a:lnTo>
                    <a:pt x="2046366" y="162792"/>
                  </a:lnTo>
                  <a:lnTo>
                    <a:pt x="0" y="162792"/>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871335" y="2132098"/>
            <a:ext cx="8825007" cy="6907299"/>
          </a:xfrm>
          <a:custGeom>
            <a:avLst/>
            <a:gdLst/>
            <a:ahLst/>
            <a:cxnLst/>
            <a:rect l="l" t="t" r="r" b="b"/>
            <a:pathLst>
              <a:path w="8825007" h="6907299">
                <a:moveTo>
                  <a:pt x="0" y="0"/>
                </a:moveTo>
                <a:lnTo>
                  <a:pt x="8825007" y="0"/>
                </a:lnTo>
                <a:lnTo>
                  <a:pt x="8825007" y="6907299"/>
                </a:lnTo>
                <a:lnTo>
                  <a:pt x="0" y="6907299"/>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10640382" y="8361812"/>
            <a:ext cx="1460708" cy="639486"/>
            <a:chOff x="0" y="0"/>
            <a:chExt cx="384713" cy="168424"/>
          </a:xfrm>
        </p:grpSpPr>
        <p:sp>
          <p:nvSpPr>
            <p:cNvPr id="12" name="Freeform 12"/>
            <p:cNvSpPr/>
            <p:nvPr/>
          </p:nvSpPr>
          <p:spPr>
            <a:xfrm>
              <a:off x="0" y="0"/>
              <a:ext cx="384713" cy="168424"/>
            </a:xfrm>
            <a:custGeom>
              <a:avLst/>
              <a:gdLst/>
              <a:ahLst/>
              <a:cxnLst/>
              <a:rect l="l" t="t" r="r" b="b"/>
              <a:pathLst>
                <a:path w="384713" h="168424">
                  <a:moveTo>
                    <a:pt x="0" y="0"/>
                  </a:moveTo>
                  <a:lnTo>
                    <a:pt x="384713" y="0"/>
                  </a:lnTo>
                  <a:lnTo>
                    <a:pt x="384713" y="168424"/>
                  </a:lnTo>
                  <a:lnTo>
                    <a:pt x="0" y="16842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198981" y="3932776"/>
            <a:ext cx="7769796" cy="3933043"/>
            <a:chOff x="0" y="0"/>
            <a:chExt cx="2046366" cy="1035863"/>
          </a:xfrm>
        </p:grpSpPr>
        <p:sp>
          <p:nvSpPr>
            <p:cNvPr id="15" name="Freeform 15"/>
            <p:cNvSpPr/>
            <p:nvPr/>
          </p:nvSpPr>
          <p:spPr>
            <a:xfrm>
              <a:off x="0" y="0"/>
              <a:ext cx="2046366" cy="1035863"/>
            </a:xfrm>
            <a:custGeom>
              <a:avLst/>
              <a:gdLst/>
              <a:ahLst/>
              <a:cxnLst/>
              <a:rect l="l" t="t" r="r" b="b"/>
              <a:pathLst>
                <a:path w="2046366" h="1035863">
                  <a:moveTo>
                    <a:pt x="0" y="0"/>
                  </a:moveTo>
                  <a:lnTo>
                    <a:pt x="2046366" y="0"/>
                  </a:lnTo>
                  <a:lnTo>
                    <a:pt x="2046366" y="1035863"/>
                  </a:lnTo>
                  <a:lnTo>
                    <a:pt x="0" y="1035863"/>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849928" y="2271703"/>
            <a:ext cx="8467903" cy="6597483"/>
          </a:xfrm>
          <a:custGeom>
            <a:avLst/>
            <a:gdLst/>
            <a:ahLst/>
            <a:cxnLst/>
            <a:rect l="l" t="t" r="r" b="b"/>
            <a:pathLst>
              <a:path w="8467903" h="6597483">
                <a:moveTo>
                  <a:pt x="0" y="0"/>
                </a:moveTo>
                <a:lnTo>
                  <a:pt x="8467902" y="0"/>
                </a:lnTo>
                <a:lnTo>
                  <a:pt x="8467902" y="6597482"/>
                </a:lnTo>
                <a:lnTo>
                  <a:pt x="0" y="6597482"/>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10364691" y="8229700"/>
            <a:ext cx="1460708" cy="639486"/>
            <a:chOff x="0" y="0"/>
            <a:chExt cx="384713" cy="168424"/>
          </a:xfrm>
        </p:grpSpPr>
        <p:sp>
          <p:nvSpPr>
            <p:cNvPr id="12" name="Freeform 12"/>
            <p:cNvSpPr/>
            <p:nvPr/>
          </p:nvSpPr>
          <p:spPr>
            <a:xfrm>
              <a:off x="0" y="0"/>
              <a:ext cx="384713" cy="168424"/>
            </a:xfrm>
            <a:custGeom>
              <a:avLst/>
              <a:gdLst/>
              <a:ahLst/>
              <a:cxnLst/>
              <a:rect l="l" t="t" r="r" b="b"/>
              <a:pathLst>
                <a:path w="384713" h="168424">
                  <a:moveTo>
                    <a:pt x="0" y="0"/>
                  </a:moveTo>
                  <a:lnTo>
                    <a:pt x="384713" y="0"/>
                  </a:lnTo>
                  <a:lnTo>
                    <a:pt x="384713" y="168424"/>
                  </a:lnTo>
                  <a:lnTo>
                    <a:pt x="0" y="16842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198981" y="3932776"/>
            <a:ext cx="7769796" cy="4072996"/>
            <a:chOff x="0" y="0"/>
            <a:chExt cx="2046366" cy="1072723"/>
          </a:xfrm>
        </p:grpSpPr>
        <p:sp>
          <p:nvSpPr>
            <p:cNvPr id="15" name="Freeform 15"/>
            <p:cNvSpPr/>
            <p:nvPr/>
          </p:nvSpPr>
          <p:spPr>
            <a:xfrm>
              <a:off x="0" y="0"/>
              <a:ext cx="2046366" cy="1072723"/>
            </a:xfrm>
            <a:custGeom>
              <a:avLst/>
              <a:gdLst/>
              <a:ahLst/>
              <a:cxnLst/>
              <a:rect l="l" t="t" r="r" b="b"/>
              <a:pathLst>
                <a:path w="2046366" h="1072723">
                  <a:moveTo>
                    <a:pt x="0" y="0"/>
                  </a:moveTo>
                  <a:lnTo>
                    <a:pt x="2046366" y="0"/>
                  </a:lnTo>
                  <a:lnTo>
                    <a:pt x="2046366" y="1072723"/>
                  </a:lnTo>
                  <a:lnTo>
                    <a:pt x="0" y="1072723"/>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847010" y="2281228"/>
            <a:ext cx="8473738" cy="6619045"/>
          </a:xfrm>
          <a:custGeom>
            <a:avLst/>
            <a:gdLst/>
            <a:ahLst/>
            <a:cxnLst/>
            <a:rect l="l" t="t" r="r" b="b"/>
            <a:pathLst>
              <a:path w="8473738" h="6619045">
                <a:moveTo>
                  <a:pt x="0" y="0"/>
                </a:moveTo>
                <a:lnTo>
                  <a:pt x="8473738" y="0"/>
                </a:lnTo>
                <a:lnTo>
                  <a:pt x="8473738" y="6619044"/>
                </a:lnTo>
                <a:lnTo>
                  <a:pt x="0" y="6619044"/>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10364691" y="8229700"/>
            <a:ext cx="1460708" cy="639486"/>
            <a:chOff x="0" y="0"/>
            <a:chExt cx="384713" cy="168424"/>
          </a:xfrm>
        </p:grpSpPr>
        <p:sp>
          <p:nvSpPr>
            <p:cNvPr id="12" name="Freeform 12"/>
            <p:cNvSpPr/>
            <p:nvPr/>
          </p:nvSpPr>
          <p:spPr>
            <a:xfrm>
              <a:off x="0" y="0"/>
              <a:ext cx="384713" cy="168424"/>
            </a:xfrm>
            <a:custGeom>
              <a:avLst/>
              <a:gdLst/>
              <a:ahLst/>
              <a:cxnLst/>
              <a:rect l="l" t="t" r="r" b="b"/>
              <a:pathLst>
                <a:path w="384713" h="168424">
                  <a:moveTo>
                    <a:pt x="0" y="0"/>
                  </a:moveTo>
                  <a:lnTo>
                    <a:pt x="384713" y="0"/>
                  </a:lnTo>
                  <a:lnTo>
                    <a:pt x="384713" y="168424"/>
                  </a:lnTo>
                  <a:lnTo>
                    <a:pt x="0" y="16842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198981" y="3932776"/>
            <a:ext cx="7769796" cy="4072996"/>
            <a:chOff x="0" y="0"/>
            <a:chExt cx="2046366" cy="1072723"/>
          </a:xfrm>
        </p:grpSpPr>
        <p:sp>
          <p:nvSpPr>
            <p:cNvPr id="15" name="Freeform 15"/>
            <p:cNvSpPr/>
            <p:nvPr/>
          </p:nvSpPr>
          <p:spPr>
            <a:xfrm>
              <a:off x="0" y="0"/>
              <a:ext cx="2046366" cy="1072723"/>
            </a:xfrm>
            <a:custGeom>
              <a:avLst/>
              <a:gdLst/>
              <a:ahLst/>
              <a:cxnLst/>
              <a:rect l="l" t="t" r="r" b="b"/>
              <a:pathLst>
                <a:path w="2046366" h="1072723">
                  <a:moveTo>
                    <a:pt x="0" y="0"/>
                  </a:moveTo>
                  <a:lnTo>
                    <a:pt x="2046366" y="0"/>
                  </a:lnTo>
                  <a:lnTo>
                    <a:pt x="2046366" y="1072723"/>
                  </a:lnTo>
                  <a:lnTo>
                    <a:pt x="0" y="1072723"/>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802481" y="2281228"/>
            <a:ext cx="8562796" cy="6688610"/>
          </a:xfrm>
          <a:custGeom>
            <a:avLst/>
            <a:gdLst/>
            <a:ahLst/>
            <a:cxnLst/>
            <a:rect l="l" t="t" r="r" b="b"/>
            <a:pathLst>
              <a:path w="8562796" h="6688610">
                <a:moveTo>
                  <a:pt x="0" y="0"/>
                </a:moveTo>
                <a:lnTo>
                  <a:pt x="8562796" y="0"/>
                </a:lnTo>
                <a:lnTo>
                  <a:pt x="8562796" y="6688610"/>
                </a:lnTo>
                <a:lnTo>
                  <a:pt x="0" y="6688610"/>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5198981" y="3932776"/>
            <a:ext cx="7769796" cy="4072996"/>
            <a:chOff x="0" y="0"/>
            <a:chExt cx="2046366" cy="1072723"/>
          </a:xfrm>
        </p:grpSpPr>
        <p:sp>
          <p:nvSpPr>
            <p:cNvPr id="12" name="Freeform 12"/>
            <p:cNvSpPr/>
            <p:nvPr/>
          </p:nvSpPr>
          <p:spPr>
            <a:xfrm>
              <a:off x="0" y="0"/>
              <a:ext cx="2046366" cy="1072723"/>
            </a:xfrm>
            <a:custGeom>
              <a:avLst/>
              <a:gdLst/>
              <a:ahLst/>
              <a:cxnLst/>
              <a:rect l="l" t="t" r="r" b="b"/>
              <a:pathLst>
                <a:path w="2046366" h="1072723">
                  <a:moveTo>
                    <a:pt x="0" y="0"/>
                  </a:moveTo>
                  <a:lnTo>
                    <a:pt x="2046366" y="0"/>
                  </a:lnTo>
                  <a:lnTo>
                    <a:pt x="2046366" y="1072723"/>
                  </a:lnTo>
                  <a:lnTo>
                    <a:pt x="0" y="1072723"/>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364691" y="8229700"/>
            <a:ext cx="1460708" cy="639486"/>
            <a:chOff x="0" y="0"/>
            <a:chExt cx="384713" cy="168424"/>
          </a:xfrm>
        </p:grpSpPr>
        <p:sp>
          <p:nvSpPr>
            <p:cNvPr id="15" name="Freeform 15"/>
            <p:cNvSpPr/>
            <p:nvPr/>
          </p:nvSpPr>
          <p:spPr>
            <a:xfrm>
              <a:off x="0" y="0"/>
              <a:ext cx="384713" cy="168424"/>
            </a:xfrm>
            <a:custGeom>
              <a:avLst/>
              <a:gdLst/>
              <a:ahLst/>
              <a:cxnLst/>
              <a:rect l="l" t="t" r="r" b="b"/>
              <a:pathLst>
                <a:path w="384713" h="168424">
                  <a:moveTo>
                    <a:pt x="0" y="0"/>
                  </a:moveTo>
                  <a:lnTo>
                    <a:pt x="384713" y="0"/>
                  </a:lnTo>
                  <a:lnTo>
                    <a:pt x="384713" y="168424"/>
                  </a:lnTo>
                  <a:lnTo>
                    <a:pt x="0" y="16842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795840" y="2281228"/>
            <a:ext cx="8576078" cy="6698985"/>
          </a:xfrm>
          <a:custGeom>
            <a:avLst/>
            <a:gdLst/>
            <a:ahLst/>
            <a:cxnLst/>
            <a:rect l="l" t="t" r="r" b="b"/>
            <a:pathLst>
              <a:path w="8576078" h="6698985">
                <a:moveTo>
                  <a:pt x="0" y="0"/>
                </a:moveTo>
                <a:lnTo>
                  <a:pt x="8576078" y="0"/>
                </a:lnTo>
                <a:lnTo>
                  <a:pt x="8576078" y="6698985"/>
                </a:lnTo>
                <a:lnTo>
                  <a:pt x="0" y="6698985"/>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5198981" y="3932776"/>
            <a:ext cx="7769796" cy="4072996"/>
            <a:chOff x="0" y="0"/>
            <a:chExt cx="2046366" cy="1072723"/>
          </a:xfrm>
        </p:grpSpPr>
        <p:sp>
          <p:nvSpPr>
            <p:cNvPr id="12" name="Freeform 12"/>
            <p:cNvSpPr/>
            <p:nvPr/>
          </p:nvSpPr>
          <p:spPr>
            <a:xfrm>
              <a:off x="0" y="0"/>
              <a:ext cx="2046366" cy="1072723"/>
            </a:xfrm>
            <a:custGeom>
              <a:avLst/>
              <a:gdLst/>
              <a:ahLst/>
              <a:cxnLst/>
              <a:rect l="l" t="t" r="r" b="b"/>
              <a:pathLst>
                <a:path w="2046366" h="1072723">
                  <a:moveTo>
                    <a:pt x="0" y="0"/>
                  </a:moveTo>
                  <a:lnTo>
                    <a:pt x="2046366" y="0"/>
                  </a:lnTo>
                  <a:lnTo>
                    <a:pt x="2046366" y="1072723"/>
                  </a:lnTo>
                  <a:lnTo>
                    <a:pt x="0" y="1072723"/>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364691" y="8229700"/>
            <a:ext cx="1460708" cy="639486"/>
            <a:chOff x="0" y="0"/>
            <a:chExt cx="384713" cy="168424"/>
          </a:xfrm>
        </p:grpSpPr>
        <p:sp>
          <p:nvSpPr>
            <p:cNvPr id="15" name="Freeform 15"/>
            <p:cNvSpPr/>
            <p:nvPr/>
          </p:nvSpPr>
          <p:spPr>
            <a:xfrm>
              <a:off x="0" y="0"/>
              <a:ext cx="384713" cy="168424"/>
            </a:xfrm>
            <a:custGeom>
              <a:avLst/>
              <a:gdLst/>
              <a:ahLst/>
              <a:cxnLst/>
              <a:rect l="l" t="t" r="r" b="b"/>
              <a:pathLst>
                <a:path w="384713" h="168424">
                  <a:moveTo>
                    <a:pt x="0" y="0"/>
                  </a:moveTo>
                  <a:lnTo>
                    <a:pt x="384713" y="0"/>
                  </a:lnTo>
                  <a:lnTo>
                    <a:pt x="384713" y="168424"/>
                  </a:lnTo>
                  <a:lnTo>
                    <a:pt x="0" y="16842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792682" y="2281228"/>
            <a:ext cx="8582395" cy="6745762"/>
          </a:xfrm>
          <a:custGeom>
            <a:avLst/>
            <a:gdLst/>
            <a:ahLst/>
            <a:cxnLst/>
            <a:rect l="l" t="t" r="r" b="b"/>
            <a:pathLst>
              <a:path w="8582395" h="6745762">
                <a:moveTo>
                  <a:pt x="0" y="0"/>
                </a:moveTo>
                <a:lnTo>
                  <a:pt x="8582394" y="0"/>
                </a:lnTo>
                <a:lnTo>
                  <a:pt x="8582394" y="6745762"/>
                </a:lnTo>
                <a:lnTo>
                  <a:pt x="0" y="6745762"/>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10364691" y="8229700"/>
            <a:ext cx="1460708" cy="639486"/>
            <a:chOff x="0" y="0"/>
            <a:chExt cx="384713" cy="168424"/>
          </a:xfrm>
        </p:grpSpPr>
        <p:sp>
          <p:nvSpPr>
            <p:cNvPr id="12" name="Freeform 12"/>
            <p:cNvSpPr/>
            <p:nvPr/>
          </p:nvSpPr>
          <p:spPr>
            <a:xfrm>
              <a:off x="0" y="0"/>
              <a:ext cx="384713" cy="168424"/>
            </a:xfrm>
            <a:custGeom>
              <a:avLst/>
              <a:gdLst/>
              <a:ahLst/>
              <a:cxnLst/>
              <a:rect l="l" t="t" r="r" b="b"/>
              <a:pathLst>
                <a:path w="384713" h="168424">
                  <a:moveTo>
                    <a:pt x="0" y="0"/>
                  </a:moveTo>
                  <a:lnTo>
                    <a:pt x="384713" y="0"/>
                  </a:lnTo>
                  <a:lnTo>
                    <a:pt x="384713" y="168424"/>
                  </a:lnTo>
                  <a:lnTo>
                    <a:pt x="0" y="16842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198981" y="3932776"/>
            <a:ext cx="7769796" cy="4072996"/>
            <a:chOff x="0" y="0"/>
            <a:chExt cx="2046366" cy="1072723"/>
          </a:xfrm>
        </p:grpSpPr>
        <p:sp>
          <p:nvSpPr>
            <p:cNvPr id="15" name="Freeform 15"/>
            <p:cNvSpPr/>
            <p:nvPr/>
          </p:nvSpPr>
          <p:spPr>
            <a:xfrm>
              <a:off x="0" y="0"/>
              <a:ext cx="2046366" cy="1072723"/>
            </a:xfrm>
            <a:custGeom>
              <a:avLst/>
              <a:gdLst/>
              <a:ahLst/>
              <a:cxnLst/>
              <a:rect l="l" t="t" r="r" b="b"/>
              <a:pathLst>
                <a:path w="2046366" h="1072723">
                  <a:moveTo>
                    <a:pt x="0" y="0"/>
                  </a:moveTo>
                  <a:lnTo>
                    <a:pt x="2046366" y="0"/>
                  </a:lnTo>
                  <a:lnTo>
                    <a:pt x="2046366" y="1072723"/>
                  </a:lnTo>
                  <a:lnTo>
                    <a:pt x="0" y="1072723"/>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74303" y="1028700"/>
            <a:ext cx="20822769" cy="8229600"/>
            <a:chOff x="0" y="0"/>
            <a:chExt cx="5484186" cy="2167467"/>
          </a:xfrm>
        </p:grpSpPr>
        <p:sp>
          <p:nvSpPr>
            <p:cNvPr id="7" name="Freeform 7"/>
            <p:cNvSpPr/>
            <p:nvPr/>
          </p:nvSpPr>
          <p:spPr>
            <a:xfrm>
              <a:off x="0" y="0"/>
              <a:ext cx="5484186" cy="2167467"/>
            </a:xfrm>
            <a:custGeom>
              <a:avLst/>
              <a:gdLst/>
              <a:ahLst/>
              <a:cxnLst/>
              <a:rect l="l" t="t" r="r" b="b"/>
              <a:pathLst>
                <a:path w="5484186" h="2167467">
                  <a:moveTo>
                    <a:pt x="0" y="0"/>
                  </a:moveTo>
                  <a:lnTo>
                    <a:pt x="5484186" y="0"/>
                  </a:lnTo>
                  <a:lnTo>
                    <a:pt x="5484186"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755329" y="3805831"/>
            <a:ext cx="15503971" cy="2331090"/>
          </a:xfrm>
          <a:prstGeom prst="rect">
            <a:avLst/>
          </a:prstGeom>
        </p:spPr>
        <p:txBody>
          <a:bodyPr lIns="0" tIns="0" rIns="0" bIns="0" rtlCol="0" anchor="t">
            <a:spAutoFit/>
          </a:bodyPr>
          <a:lstStyle/>
          <a:p>
            <a:pPr algn="just">
              <a:lnSpc>
                <a:spcPts val="9290"/>
              </a:lnSpc>
            </a:pPr>
            <a:r>
              <a:rPr lang="en-US" sz="7742" dirty="0">
                <a:solidFill>
                  <a:srgbClr val="FFFFFF"/>
                </a:solidFill>
                <a:latin typeface="Quicksand Bold"/>
              </a:rPr>
              <a:t>Why do you think using version control is important?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774938" y="2166928"/>
            <a:ext cx="8617881" cy="6797202"/>
          </a:xfrm>
          <a:custGeom>
            <a:avLst/>
            <a:gdLst/>
            <a:ahLst/>
            <a:cxnLst/>
            <a:rect l="l" t="t" r="r" b="b"/>
            <a:pathLst>
              <a:path w="8617881" h="6797202">
                <a:moveTo>
                  <a:pt x="0" y="0"/>
                </a:moveTo>
                <a:lnTo>
                  <a:pt x="8617882" y="0"/>
                </a:lnTo>
                <a:lnTo>
                  <a:pt x="8617882" y="6797202"/>
                </a:lnTo>
                <a:lnTo>
                  <a:pt x="0" y="6797202"/>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5198981" y="3932776"/>
            <a:ext cx="7769796" cy="4072996"/>
            <a:chOff x="0" y="0"/>
            <a:chExt cx="2046366" cy="1072723"/>
          </a:xfrm>
        </p:grpSpPr>
        <p:sp>
          <p:nvSpPr>
            <p:cNvPr id="12" name="Freeform 12"/>
            <p:cNvSpPr/>
            <p:nvPr/>
          </p:nvSpPr>
          <p:spPr>
            <a:xfrm>
              <a:off x="0" y="0"/>
              <a:ext cx="2046366" cy="1072723"/>
            </a:xfrm>
            <a:custGeom>
              <a:avLst/>
              <a:gdLst/>
              <a:ahLst/>
              <a:cxnLst/>
              <a:rect l="l" t="t" r="r" b="b"/>
              <a:pathLst>
                <a:path w="2046366" h="1072723">
                  <a:moveTo>
                    <a:pt x="0" y="0"/>
                  </a:moveTo>
                  <a:lnTo>
                    <a:pt x="2046366" y="0"/>
                  </a:lnTo>
                  <a:lnTo>
                    <a:pt x="2046366" y="1072723"/>
                  </a:lnTo>
                  <a:lnTo>
                    <a:pt x="0" y="1072723"/>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364691" y="8229700"/>
            <a:ext cx="1460708" cy="639486"/>
            <a:chOff x="0" y="0"/>
            <a:chExt cx="384713" cy="168424"/>
          </a:xfrm>
        </p:grpSpPr>
        <p:sp>
          <p:nvSpPr>
            <p:cNvPr id="15" name="Freeform 15"/>
            <p:cNvSpPr/>
            <p:nvPr/>
          </p:nvSpPr>
          <p:spPr>
            <a:xfrm>
              <a:off x="0" y="0"/>
              <a:ext cx="384713" cy="168424"/>
            </a:xfrm>
            <a:custGeom>
              <a:avLst/>
              <a:gdLst/>
              <a:ahLst/>
              <a:cxnLst/>
              <a:rect l="l" t="t" r="r" b="b"/>
              <a:pathLst>
                <a:path w="384713" h="168424">
                  <a:moveTo>
                    <a:pt x="0" y="0"/>
                  </a:moveTo>
                  <a:lnTo>
                    <a:pt x="384713" y="0"/>
                  </a:lnTo>
                  <a:lnTo>
                    <a:pt x="384713" y="168424"/>
                  </a:lnTo>
                  <a:lnTo>
                    <a:pt x="0" y="16842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691804" y="2062414"/>
            <a:ext cx="8784150" cy="6882971"/>
          </a:xfrm>
          <a:custGeom>
            <a:avLst/>
            <a:gdLst/>
            <a:ahLst/>
            <a:cxnLst/>
            <a:rect l="l" t="t" r="r" b="b"/>
            <a:pathLst>
              <a:path w="8784150" h="6882971">
                <a:moveTo>
                  <a:pt x="0" y="0"/>
                </a:moveTo>
                <a:lnTo>
                  <a:pt x="8784150" y="0"/>
                </a:lnTo>
                <a:lnTo>
                  <a:pt x="8784150" y="6882971"/>
                </a:lnTo>
                <a:lnTo>
                  <a:pt x="0" y="6882971"/>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5198981" y="3932776"/>
            <a:ext cx="7769796" cy="4072996"/>
            <a:chOff x="0" y="0"/>
            <a:chExt cx="2046366" cy="1072723"/>
          </a:xfrm>
        </p:grpSpPr>
        <p:sp>
          <p:nvSpPr>
            <p:cNvPr id="12" name="Freeform 12"/>
            <p:cNvSpPr/>
            <p:nvPr/>
          </p:nvSpPr>
          <p:spPr>
            <a:xfrm>
              <a:off x="0" y="0"/>
              <a:ext cx="2046366" cy="1072723"/>
            </a:xfrm>
            <a:custGeom>
              <a:avLst/>
              <a:gdLst/>
              <a:ahLst/>
              <a:cxnLst/>
              <a:rect l="l" t="t" r="r" b="b"/>
              <a:pathLst>
                <a:path w="2046366" h="1072723">
                  <a:moveTo>
                    <a:pt x="0" y="0"/>
                  </a:moveTo>
                  <a:lnTo>
                    <a:pt x="2046366" y="0"/>
                  </a:lnTo>
                  <a:lnTo>
                    <a:pt x="2046366" y="1072723"/>
                  </a:lnTo>
                  <a:lnTo>
                    <a:pt x="0" y="1072723"/>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364691" y="8229700"/>
            <a:ext cx="1460708" cy="639486"/>
            <a:chOff x="0" y="0"/>
            <a:chExt cx="384713" cy="168424"/>
          </a:xfrm>
        </p:grpSpPr>
        <p:sp>
          <p:nvSpPr>
            <p:cNvPr id="15" name="Freeform 15"/>
            <p:cNvSpPr/>
            <p:nvPr/>
          </p:nvSpPr>
          <p:spPr>
            <a:xfrm>
              <a:off x="0" y="0"/>
              <a:ext cx="384713" cy="168424"/>
            </a:xfrm>
            <a:custGeom>
              <a:avLst/>
              <a:gdLst/>
              <a:ahLst/>
              <a:cxnLst/>
              <a:rect l="l" t="t" r="r" b="b"/>
              <a:pathLst>
                <a:path w="384713" h="168424">
                  <a:moveTo>
                    <a:pt x="0" y="0"/>
                  </a:moveTo>
                  <a:lnTo>
                    <a:pt x="384713" y="0"/>
                  </a:lnTo>
                  <a:lnTo>
                    <a:pt x="384713" y="168424"/>
                  </a:lnTo>
                  <a:lnTo>
                    <a:pt x="0" y="16842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938266" y="2256437"/>
            <a:ext cx="8504549" cy="6669899"/>
          </a:xfrm>
          <a:custGeom>
            <a:avLst/>
            <a:gdLst/>
            <a:ahLst/>
            <a:cxnLst/>
            <a:rect l="l" t="t" r="r" b="b"/>
            <a:pathLst>
              <a:path w="8504549" h="6669899">
                <a:moveTo>
                  <a:pt x="0" y="0"/>
                </a:moveTo>
                <a:lnTo>
                  <a:pt x="8504549" y="0"/>
                </a:lnTo>
                <a:lnTo>
                  <a:pt x="8504549" y="6669898"/>
                </a:lnTo>
                <a:lnTo>
                  <a:pt x="0" y="6669898"/>
                </a:lnTo>
                <a:lnTo>
                  <a:pt x="0" y="0"/>
                </a:lnTo>
                <a:close/>
              </a:path>
            </a:pathLst>
          </a:custGeom>
          <a:blipFill>
            <a:blip r:embed="rId5"/>
            <a:stretch>
              <a:fillRect/>
            </a:stretch>
          </a:blipFill>
        </p:spPr>
        <p:txBody>
          <a:bodyPr/>
          <a:lstStyle/>
          <a:p>
            <a:endParaRPr lang="en-PH"/>
          </a:p>
        </p:txBody>
      </p:sp>
      <p:grpSp>
        <p:nvGrpSpPr>
          <p:cNvPr id="11" name="Group 11"/>
          <p:cNvGrpSpPr/>
          <p:nvPr/>
        </p:nvGrpSpPr>
        <p:grpSpPr>
          <a:xfrm>
            <a:off x="10431366" y="8286850"/>
            <a:ext cx="1460708" cy="639486"/>
            <a:chOff x="0" y="0"/>
            <a:chExt cx="384713" cy="168424"/>
          </a:xfrm>
        </p:grpSpPr>
        <p:sp>
          <p:nvSpPr>
            <p:cNvPr id="12" name="Freeform 12"/>
            <p:cNvSpPr/>
            <p:nvPr/>
          </p:nvSpPr>
          <p:spPr>
            <a:xfrm>
              <a:off x="0" y="0"/>
              <a:ext cx="384713" cy="168424"/>
            </a:xfrm>
            <a:custGeom>
              <a:avLst/>
              <a:gdLst/>
              <a:ahLst/>
              <a:cxnLst/>
              <a:rect l="l" t="t" r="r" b="b"/>
              <a:pathLst>
                <a:path w="384713" h="168424">
                  <a:moveTo>
                    <a:pt x="0" y="0"/>
                  </a:moveTo>
                  <a:lnTo>
                    <a:pt x="384713" y="0"/>
                  </a:lnTo>
                  <a:lnTo>
                    <a:pt x="384713" y="168424"/>
                  </a:lnTo>
                  <a:lnTo>
                    <a:pt x="0" y="168424"/>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198981" y="3932776"/>
            <a:ext cx="7769796" cy="4072996"/>
            <a:chOff x="0" y="0"/>
            <a:chExt cx="2046366" cy="1072723"/>
          </a:xfrm>
        </p:grpSpPr>
        <p:sp>
          <p:nvSpPr>
            <p:cNvPr id="15" name="Freeform 15"/>
            <p:cNvSpPr/>
            <p:nvPr/>
          </p:nvSpPr>
          <p:spPr>
            <a:xfrm>
              <a:off x="0" y="0"/>
              <a:ext cx="2046366" cy="1072723"/>
            </a:xfrm>
            <a:custGeom>
              <a:avLst/>
              <a:gdLst/>
              <a:ahLst/>
              <a:cxnLst/>
              <a:rect l="l" t="t" r="r" b="b"/>
              <a:pathLst>
                <a:path w="2046366" h="1072723">
                  <a:moveTo>
                    <a:pt x="0" y="0"/>
                  </a:moveTo>
                  <a:lnTo>
                    <a:pt x="2046366" y="0"/>
                  </a:lnTo>
                  <a:lnTo>
                    <a:pt x="2046366" y="1072723"/>
                  </a:lnTo>
                  <a:lnTo>
                    <a:pt x="0" y="1072723"/>
                  </a:lnTo>
                  <a:close/>
                </a:path>
              </a:pathLst>
            </a:custGeom>
            <a:solidFill>
              <a:srgbClr val="000000">
                <a:alpha val="0"/>
              </a:srgbClr>
            </a:solidFill>
            <a:ln w="38100" cap="sq">
              <a:solidFill>
                <a:srgbClr val="000000"/>
              </a:solidFill>
              <a:prstDash val="solid"/>
              <a:miter/>
            </a:ln>
          </p:spPr>
          <p:txBody>
            <a:bodyPr/>
            <a:lstStyle/>
            <a:p>
              <a:endParaRPr lang="en-PH"/>
            </a:p>
          </p:txBody>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5107138" y="2233603"/>
            <a:ext cx="8696960" cy="6859574"/>
          </a:xfrm>
          <a:custGeom>
            <a:avLst/>
            <a:gdLst/>
            <a:ahLst/>
            <a:cxnLst/>
            <a:rect l="l" t="t" r="r" b="b"/>
            <a:pathLst>
              <a:path w="8696960" h="6859574">
                <a:moveTo>
                  <a:pt x="0" y="0"/>
                </a:moveTo>
                <a:lnTo>
                  <a:pt x="8696960" y="0"/>
                </a:lnTo>
                <a:lnTo>
                  <a:pt x="8696960" y="6859574"/>
                </a:lnTo>
                <a:lnTo>
                  <a:pt x="0" y="6859574"/>
                </a:lnTo>
                <a:lnTo>
                  <a:pt x="0" y="0"/>
                </a:lnTo>
                <a:close/>
              </a:path>
            </a:pathLst>
          </a:custGeom>
          <a:blipFill>
            <a:blip r:embed="rId5"/>
            <a:stretch>
              <a:fillRect/>
            </a:stretch>
          </a:blipFill>
        </p:spPr>
        <p:txBody>
          <a:bodyPr/>
          <a:lstStyle/>
          <a:p>
            <a:endParaRPr lang="en-PH"/>
          </a:p>
        </p:txBody>
      </p:sp>
      <p:sp>
        <p:nvSpPr>
          <p:cNvPr id="11" name="TextBox 11"/>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5360457" y="2281228"/>
            <a:ext cx="8567853" cy="6761378"/>
          </a:xfrm>
          <a:custGeom>
            <a:avLst/>
            <a:gdLst/>
            <a:ahLst/>
            <a:cxnLst/>
            <a:rect l="l" t="t" r="r" b="b"/>
            <a:pathLst>
              <a:path w="8567853" h="6761378">
                <a:moveTo>
                  <a:pt x="0" y="0"/>
                </a:moveTo>
                <a:lnTo>
                  <a:pt x="8567853" y="0"/>
                </a:lnTo>
                <a:lnTo>
                  <a:pt x="8567853" y="6761378"/>
                </a:lnTo>
                <a:lnTo>
                  <a:pt x="0" y="6761378"/>
                </a:lnTo>
                <a:lnTo>
                  <a:pt x="0" y="0"/>
                </a:lnTo>
                <a:close/>
              </a:path>
            </a:pathLst>
          </a:custGeom>
          <a:blipFill>
            <a:blip r:embed="rId5"/>
            <a:stretch>
              <a:fillRect/>
            </a:stretch>
          </a:blipFill>
        </p:spPr>
        <p:txBody>
          <a:bodyPr/>
          <a:lstStyle/>
          <a:p>
            <a:endParaRPr lang="en-PH"/>
          </a:p>
        </p:txBody>
      </p:sp>
      <p:sp>
        <p:nvSpPr>
          <p:cNvPr id="11" name="TextBox 11"/>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4369635" y="2281228"/>
            <a:ext cx="10489176" cy="6684812"/>
          </a:xfrm>
          <a:custGeom>
            <a:avLst/>
            <a:gdLst/>
            <a:ahLst/>
            <a:cxnLst/>
            <a:rect l="l" t="t" r="r" b="b"/>
            <a:pathLst>
              <a:path w="10489176" h="6684812">
                <a:moveTo>
                  <a:pt x="0" y="0"/>
                </a:moveTo>
                <a:lnTo>
                  <a:pt x="10489176" y="0"/>
                </a:lnTo>
                <a:lnTo>
                  <a:pt x="10489176" y="6684812"/>
                </a:lnTo>
                <a:lnTo>
                  <a:pt x="0" y="6684812"/>
                </a:lnTo>
                <a:lnTo>
                  <a:pt x="0" y="0"/>
                </a:lnTo>
                <a:close/>
              </a:path>
            </a:pathLst>
          </a:custGeom>
          <a:blipFill>
            <a:blip r:embed="rId5"/>
            <a:stretch>
              <a:fillRect/>
            </a:stretch>
          </a:blipFill>
        </p:spPr>
        <p:txBody>
          <a:bodyPr/>
          <a:lstStyle/>
          <a:p>
            <a:endParaRPr lang="en-PH"/>
          </a:p>
        </p:txBody>
      </p:sp>
      <p:sp>
        <p:nvSpPr>
          <p:cNvPr id="11" name="TextBox 11"/>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GIT WINDOWS INSTALLATION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2177558" y="4115023"/>
            <a:ext cx="14696781" cy="1685866"/>
          </a:xfrm>
          <a:custGeom>
            <a:avLst/>
            <a:gdLst/>
            <a:ahLst/>
            <a:cxnLst/>
            <a:rect l="l" t="t" r="r" b="b"/>
            <a:pathLst>
              <a:path w="14696781" h="1685866">
                <a:moveTo>
                  <a:pt x="0" y="0"/>
                </a:moveTo>
                <a:lnTo>
                  <a:pt x="14696781" y="0"/>
                </a:lnTo>
                <a:lnTo>
                  <a:pt x="14696781" y="1685866"/>
                </a:lnTo>
                <a:lnTo>
                  <a:pt x="0" y="1685866"/>
                </a:lnTo>
                <a:lnTo>
                  <a:pt x="0" y="0"/>
                </a:lnTo>
                <a:close/>
              </a:path>
            </a:pathLst>
          </a:custGeom>
          <a:blipFill>
            <a:blip r:embed="rId5"/>
            <a:stretch>
              <a:fillRect/>
            </a:stretch>
          </a:blipFill>
        </p:spPr>
        <p:txBody>
          <a:bodyPr/>
          <a:lstStyle/>
          <a:p>
            <a:endParaRPr lang="en-PH"/>
          </a:p>
        </p:txBody>
      </p:sp>
      <p:sp>
        <p:nvSpPr>
          <p:cNvPr id="11" name="TextBox 11"/>
          <p:cNvSpPr txBox="1"/>
          <p:nvPr/>
        </p:nvSpPr>
        <p:spPr>
          <a:xfrm>
            <a:off x="7059166" y="1449326"/>
            <a:ext cx="10863123" cy="1981200"/>
          </a:xfrm>
          <a:prstGeom prst="rect">
            <a:avLst/>
          </a:prstGeom>
        </p:spPr>
        <p:txBody>
          <a:bodyPr lIns="0" tIns="0" rIns="0" bIns="0" rtlCol="0" anchor="t">
            <a:spAutoFit/>
          </a:bodyPr>
          <a:lstStyle/>
          <a:p>
            <a:pPr algn="just">
              <a:lnSpc>
                <a:spcPts val="3903"/>
              </a:lnSpc>
            </a:pPr>
            <a:r>
              <a:rPr lang="en-US" sz="3253">
                <a:solidFill>
                  <a:srgbClr val="FFFFFF"/>
                </a:solidFill>
                <a:latin typeface="Quicksand"/>
              </a:rPr>
              <a:t>The first thing you should do when you install Git is to set your user name and email address. This is important because every Git commit uses this information, and it’s immutably baked into the commits you start creating:</a:t>
            </a:r>
          </a:p>
        </p:txBody>
      </p:sp>
      <p:sp>
        <p:nvSpPr>
          <p:cNvPr id="12" name="TextBox 12"/>
          <p:cNvSpPr txBox="1"/>
          <p:nvPr/>
        </p:nvSpPr>
        <p:spPr>
          <a:xfrm>
            <a:off x="-2074702" y="1576378"/>
            <a:ext cx="11051375"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Configuring Git</a:t>
            </a:r>
          </a:p>
        </p:txBody>
      </p:sp>
      <p:sp>
        <p:nvSpPr>
          <p:cNvPr id="13" name="TextBox 13"/>
          <p:cNvSpPr txBox="1"/>
          <p:nvPr/>
        </p:nvSpPr>
        <p:spPr>
          <a:xfrm>
            <a:off x="425953" y="6485387"/>
            <a:ext cx="17436095" cy="1981200"/>
          </a:xfrm>
          <a:prstGeom prst="rect">
            <a:avLst/>
          </a:prstGeom>
        </p:spPr>
        <p:txBody>
          <a:bodyPr lIns="0" tIns="0" rIns="0" bIns="0" rtlCol="0" anchor="t">
            <a:spAutoFit/>
          </a:bodyPr>
          <a:lstStyle/>
          <a:p>
            <a:pPr algn="just">
              <a:lnSpc>
                <a:spcPts val="3903"/>
              </a:lnSpc>
            </a:pPr>
            <a:r>
              <a:rPr lang="en-US" sz="3253">
                <a:solidFill>
                  <a:srgbClr val="FFFFFF"/>
                </a:solidFill>
                <a:latin typeface="Quicksand"/>
              </a:rPr>
              <a:t>Again, you need to do this only once if you pass the --global option, because then Git will always use that information for anything you do on that system. If you want to override this with a different name or email address for specific projects, you can run the command without the --global option when you’re in that project.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2465871" y="4019943"/>
            <a:ext cx="12317402" cy="1835210"/>
          </a:xfrm>
          <a:custGeom>
            <a:avLst/>
            <a:gdLst/>
            <a:ahLst/>
            <a:cxnLst/>
            <a:rect l="l" t="t" r="r" b="b"/>
            <a:pathLst>
              <a:path w="12317402" h="1835210">
                <a:moveTo>
                  <a:pt x="0" y="0"/>
                </a:moveTo>
                <a:lnTo>
                  <a:pt x="12317402" y="0"/>
                </a:lnTo>
                <a:lnTo>
                  <a:pt x="12317402" y="1835210"/>
                </a:lnTo>
                <a:lnTo>
                  <a:pt x="0" y="1835210"/>
                </a:lnTo>
                <a:lnTo>
                  <a:pt x="0" y="0"/>
                </a:lnTo>
                <a:close/>
              </a:path>
            </a:pathLst>
          </a:custGeom>
          <a:blipFill>
            <a:blip r:embed="rId5"/>
            <a:stretch>
              <a:fillRect/>
            </a:stretch>
          </a:blipFill>
        </p:spPr>
        <p:txBody>
          <a:bodyPr/>
          <a:lstStyle/>
          <a:p>
            <a:endParaRPr lang="en-PH"/>
          </a:p>
        </p:txBody>
      </p:sp>
      <p:sp>
        <p:nvSpPr>
          <p:cNvPr id="11" name="TextBox 11"/>
          <p:cNvSpPr txBox="1"/>
          <p:nvPr/>
        </p:nvSpPr>
        <p:spPr>
          <a:xfrm>
            <a:off x="7059166" y="1449326"/>
            <a:ext cx="10863123" cy="1981200"/>
          </a:xfrm>
          <a:prstGeom prst="rect">
            <a:avLst/>
          </a:prstGeom>
        </p:spPr>
        <p:txBody>
          <a:bodyPr lIns="0" tIns="0" rIns="0" bIns="0" rtlCol="0" anchor="t">
            <a:spAutoFit/>
          </a:bodyPr>
          <a:lstStyle/>
          <a:p>
            <a:pPr algn="just">
              <a:lnSpc>
                <a:spcPts val="3903"/>
              </a:lnSpc>
            </a:pPr>
            <a:r>
              <a:rPr lang="en-US" sz="3253">
                <a:solidFill>
                  <a:srgbClr val="FFFFFF"/>
                </a:solidFill>
                <a:latin typeface="Quicksand"/>
              </a:rPr>
              <a:t>If you ever need help while using Git, there are three equivalent ways to get the comprehensive</a:t>
            </a:r>
          </a:p>
          <a:p>
            <a:pPr algn="just">
              <a:lnSpc>
                <a:spcPts val="3903"/>
              </a:lnSpc>
            </a:pPr>
            <a:r>
              <a:rPr lang="en-US" sz="3253">
                <a:solidFill>
                  <a:srgbClr val="FFFFFF"/>
                </a:solidFill>
                <a:latin typeface="Quicksand"/>
              </a:rPr>
              <a:t>manual page (manpage) help for any of the Git commands:</a:t>
            </a:r>
          </a:p>
        </p:txBody>
      </p:sp>
      <p:sp>
        <p:nvSpPr>
          <p:cNvPr id="12" name="TextBox 12"/>
          <p:cNvSpPr txBox="1"/>
          <p:nvPr/>
        </p:nvSpPr>
        <p:spPr>
          <a:xfrm>
            <a:off x="-1860834" y="1576378"/>
            <a:ext cx="11051375" cy="1390650"/>
          </a:xfrm>
          <a:prstGeom prst="rect">
            <a:avLst/>
          </a:prstGeom>
        </p:spPr>
        <p:txBody>
          <a:bodyPr lIns="0" tIns="0" rIns="0" bIns="0" rtlCol="0" anchor="t">
            <a:spAutoFit/>
          </a:bodyPr>
          <a:lstStyle/>
          <a:p>
            <a:pPr algn="ctr">
              <a:lnSpc>
                <a:spcPts val="10800"/>
              </a:lnSpc>
            </a:pPr>
            <a:r>
              <a:rPr lang="en-US" sz="9000">
                <a:solidFill>
                  <a:srgbClr val="FAC44A"/>
                </a:solidFill>
                <a:latin typeface="Squada One"/>
              </a:rPr>
              <a:t>Getting Help</a:t>
            </a:r>
          </a:p>
        </p:txBody>
      </p:sp>
      <p:sp>
        <p:nvSpPr>
          <p:cNvPr id="13" name="TextBox 13"/>
          <p:cNvSpPr txBox="1"/>
          <p:nvPr/>
        </p:nvSpPr>
        <p:spPr>
          <a:xfrm>
            <a:off x="635901" y="6444569"/>
            <a:ext cx="17436095" cy="1981200"/>
          </a:xfrm>
          <a:prstGeom prst="rect">
            <a:avLst/>
          </a:prstGeom>
        </p:spPr>
        <p:txBody>
          <a:bodyPr lIns="0" tIns="0" rIns="0" bIns="0" rtlCol="0" anchor="t">
            <a:spAutoFit/>
          </a:bodyPr>
          <a:lstStyle/>
          <a:p>
            <a:pPr algn="just">
              <a:lnSpc>
                <a:spcPts val="3903"/>
              </a:lnSpc>
            </a:pPr>
            <a:r>
              <a:rPr lang="en-US" sz="3253">
                <a:solidFill>
                  <a:srgbClr val="FFFFFF"/>
                </a:solidFill>
                <a:latin typeface="Quicksand"/>
              </a:rPr>
              <a:t>These commands are nice because you can access them anywhere, even offline. In addition, if you don’t need the full-blown manpage help, but just need a quick refresher on the available options for a Git command, you can ask for the more concise “help” output with the -h option, as in: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1582141" y="2674189"/>
            <a:ext cx="5398732" cy="5398732"/>
          </a:xfrm>
          <a:custGeom>
            <a:avLst/>
            <a:gdLst/>
            <a:ahLst/>
            <a:cxnLst/>
            <a:rect l="l" t="t" r="r" b="b"/>
            <a:pathLst>
              <a:path w="5398732" h="5398732">
                <a:moveTo>
                  <a:pt x="0" y="0"/>
                </a:moveTo>
                <a:lnTo>
                  <a:pt x="5398732" y="0"/>
                </a:lnTo>
                <a:lnTo>
                  <a:pt x="5398732" y="5398732"/>
                </a:lnTo>
                <a:lnTo>
                  <a:pt x="0" y="53987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1" name="TextBox 11"/>
          <p:cNvSpPr txBox="1"/>
          <p:nvPr/>
        </p:nvSpPr>
        <p:spPr>
          <a:xfrm>
            <a:off x="8085729" y="3026567"/>
            <a:ext cx="9173571" cy="4457700"/>
          </a:xfrm>
          <a:prstGeom prst="rect">
            <a:avLst/>
          </a:prstGeom>
        </p:spPr>
        <p:txBody>
          <a:bodyPr lIns="0" tIns="0" rIns="0" bIns="0" rtlCol="0" anchor="t">
            <a:spAutoFit/>
          </a:bodyPr>
          <a:lstStyle/>
          <a:p>
            <a:pPr algn="just">
              <a:lnSpc>
                <a:spcPts val="3903"/>
              </a:lnSpc>
            </a:pPr>
            <a:r>
              <a:rPr lang="en-US" sz="3253" dirty="0">
                <a:solidFill>
                  <a:srgbClr val="FFFFFF"/>
                </a:solidFill>
                <a:latin typeface="Quicksand"/>
              </a:rPr>
              <a:t>There are a lot of different ways to use Git. There are the original </a:t>
            </a:r>
            <a:r>
              <a:rPr lang="en-US" sz="3253" dirty="0">
                <a:solidFill>
                  <a:srgbClr val="FFFFFF"/>
                </a:solidFill>
                <a:latin typeface="Quicksand Bold"/>
              </a:rPr>
              <a:t>command-line tools</a:t>
            </a:r>
            <a:r>
              <a:rPr lang="en-US" sz="3253" dirty="0">
                <a:solidFill>
                  <a:srgbClr val="FFFFFF"/>
                </a:solidFill>
                <a:latin typeface="Quicksand"/>
              </a:rPr>
              <a:t>, and there are many </a:t>
            </a:r>
            <a:r>
              <a:rPr lang="en-US" sz="3253" dirty="0">
                <a:solidFill>
                  <a:srgbClr val="FFFFFF"/>
                </a:solidFill>
                <a:latin typeface="Quicksand Bold"/>
              </a:rPr>
              <a:t>graphical user interfaces</a:t>
            </a:r>
            <a:r>
              <a:rPr lang="en-US" sz="3253" dirty="0">
                <a:solidFill>
                  <a:srgbClr val="FFFFFF"/>
                </a:solidFill>
                <a:latin typeface="Quicksand"/>
              </a:rPr>
              <a:t> of varying capabilities.</a:t>
            </a:r>
          </a:p>
          <a:p>
            <a:pPr algn="just">
              <a:lnSpc>
                <a:spcPts val="3903"/>
              </a:lnSpc>
            </a:pPr>
            <a:endParaRPr lang="en-US" sz="3253" dirty="0">
              <a:solidFill>
                <a:srgbClr val="FFFFFF"/>
              </a:solidFill>
              <a:latin typeface="Quicksand"/>
            </a:endParaRPr>
          </a:p>
          <a:p>
            <a:pPr algn="just">
              <a:lnSpc>
                <a:spcPts val="3903"/>
              </a:lnSpc>
            </a:pPr>
            <a:r>
              <a:rPr lang="en-US" sz="3253" dirty="0">
                <a:solidFill>
                  <a:srgbClr val="FFFFFF"/>
                </a:solidFill>
                <a:latin typeface="Quicksand"/>
              </a:rPr>
              <a:t>For one, the command line is the only place you can run all Git commands — most</a:t>
            </a:r>
          </a:p>
          <a:p>
            <a:pPr algn="just">
              <a:lnSpc>
                <a:spcPts val="3903"/>
              </a:lnSpc>
            </a:pPr>
            <a:r>
              <a:rPr lang="en-US" sz="3253" dirty="0">
                <a:solidFill>
                  <a:srgbClr val="FFFFFF"/>
                </a:solidFill>
                <a:latin typeface="Quicksand"/>
              </a:rPr>
              <a:t>of the GUIs implement only a partial subset of Git functionality for simplicity. </a:t>
            </a:r>
          </a:p>
        </p:txBody>
      </p:sp>
      <p:sp>
        <p:nvSpPr>
          <p:cNvPr id="12" name="TextBox 12"/>
          <p:cNvSpPr txBox="1"/>
          <p:nvPr/>
        </p:nvSpPr>
        <p:spPr>
          <a:xfrm>
            <a:off x="3851755" y="1149715"/>
            <a:ext cx="11051375"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The Command Line</a:t>
            </a:r>
          </a:p>
        </p:txBody>
      </p:sp>
    </p:spTree>
    <p:extLst>
      <p:ext uri="{BB962C8B-B14F-4D97-AF65-F5344CB8AC3E}">
        <p14:creationId xmlns:p14="http://schemas.microsoft.com/office/powerpoint/2010/main" val="77011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1" name="TextBox 11"/>
          <p:cNvSpPr txBox="1"/>
          <p:nvPr/>
        </p:nvSpPr>
        <p:spPr>
          <a:xfrm>
            <a:off x="1951832" y="927276"/>
            <a:ext cx="14384335" cy="1384995"/>
          </a:xfrm>
          <a:prstGeom prst="rect">
            <a:avLst/>
          </a:prstGeom>
        </p:spPr>
        <p:txBody>
          <a:bodyPr wrap="square" lIns="0" tIns="0" rIns="0" bIns="0" rtlCol="0" anchor="t">
            <a:spAutoFit/>
          </a:bodyPr>
          <a:lstStyle/>
          <a:p>
            <a:pPr algn="ctr">
              <a:lnSpc>
                <a:spcPts val="10800"/>
              </a:lnSpc>
            </a:pPr>
            <a:r>
              <a:rPr lang="en-US" sz="9000" dirty="0">
                <a:solidFill>
                  <a:srgbClr val="FAC44A"/>
                </a:solidFill>
                <a:latin typeface="Squada One"/>
              </a:rPr>
              <a:t>REAL EXAMPLE OF GIT WORKFLOW</a:t>
            </a:r>
          </a:p>
        </p:txBody>
      </p:sp>
      <p:sp>
        <p:nvSpPr>
          <p:cNvPr id="14" name="TextBox 14"/>
          <p:cNvSpPr txBox="1"/>
          <p:nvPr/>
        </p:nvSpPr>
        <p:spPr>
          <a:xfrm>
            <a:off x="304445" y="5486219"/>
            <a:ext cx="1486609" cy="228600"/>
          </a:xfrm>
          <a:prstGeom prst="rect">
            <a:avLst/>
          </a:prstGeom>
        </p:spPr>
        <p:txBody>
          <a:bodyPr lIns="0" tIns="0" rIns="0" bIns="0" rtlCol="0" anchor="t">
            <a:spAutoFit/>
          </a:bodyPr>
          <a:lstStyle/>
          <a:p>
            <a:pPr algn="just">
              <a:lnSpc>
                <a:spcPts val="1863"/>
              </a:lnSpc>
            </a:pPr>
            <a:r>
              <a:rPr lang="en-US" sz="1553" dirty="0">
                <a:solidFill>
                  <a:srgbClr val="050A30"/>
                </a:solidFill>
                <a:latin typeface="Quicksand Bold"/>
              </a:rPr>
              <a:t>Modify a file</a:t>
            </a:r>
          </a:p>
        </p:txBody>
      </p:sp>
      <p:sp>
        <p:nvSpPr>
          <p:cNvPr id="15" name="TextBox 15"/>
          <p:cNvSpPr txBox="1"/>
          <p:nvPr/>
        </p:nvSpPr>
        <p:spPr>
          <a:xfrm>
            <a:off x="7009909" y="6815428"/>
            <a:ext cx="4637727" cy="553998"/>
          </a:xfrm>
          <a:prstGeom prst="rect">
            <a:avLst/>
          </a:prstGeom>
        </p:spPr>
        <p:txBody>
          <a:bodyPr wrap="square" lIns="0" tIns="0" rIns="0" bIns="0" rtlCol="0" anchor="t">
            <a:spAutoFit/>
          </a:bodyPr>
          <a:lstStyle/>
          <a:p>
            <a:r>
              <a:rPr lang="en-US" sz="3600" dirty="0">
                <a:solidFill>
                  <a:srgbClr val="00B0F0"/>
                </a:solidFill>
                <a:latin typeface="Quicksand Bold"/>
              </a:rPr>
              <a:t>Git add File1 File2</a:t>
            </a:r>
          </a:p>
        </p:txBody>
      </p:sp>
      <p:sp>
        <p:nvSpPr>
          <p:cNvPr id="16" name="TextBox 16"/>
          <p:cNvSpPr txBox="1"/>
          <p:nvPr/>
        </p:nvSpPr>
        <p:spPr>
          <a:xfrm>
            <a:off x="4340690" y="4222403"/>
            <a:ext cx="3042890" cy="457200"/>
          </a:xfrm>
          <a:prstGeom prst="rect">
            <a:avLst/>
          </a:prstGeom>
        </p:spPr>
        <p:txBody>
          <a:bodyPr lIns="0" tIns="0" rIns="0" bIns="0" rtlCol="0" anchor="t">
            <a:spAutoFit/>
          </a:bodyPr>
          <a:lstStyle/>
          <a:p>
            <a:pPr algn="just">
              <a:lnSpc>
                <a:spcPts val="1863"/>
              </a:lnSpc>
            </a:pPr>
            <a:r>
              <a:rPr lang="en-US" sz="1553">
                <a:solidFill>
                  <a:srgbClr val="050A30"/>
                </a:solidFill>
                <a:latin typeface="Quicksand Bold"/>
              </a:rPr>
              <a:t>pull or checkout the project for the possible changes</a:t>
            </a:r>
          </a:p>
        </p:txBody>
      </p:sp>
      <p:pic>
        <p:nvPicPr>
          <p:cNvPr id="19" name="Graphic 18" descr="Monitor with solid fill">
            <a:extLst>
              <a:ext uri="{FF2B5EF4-FFF2-40B4-BE49-F238E27FC236}">
                <a16:creationId xmlns:a16="http://schemas.microsoft.com/office/drawing/2014/main" id="{C1641B30-ABFB-2B78-009B-C890ED1FED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5003" y="3357290"/>
            <a:ext cx="2481682" cy="2481682"/>
          </a:xfrm>
          <a:prstGeom prst="rect">
            <a:avLst/>
          </a:prstGeom>
        </p:spPr>
      </p:pic>
      <p:sp>
        <p:nvSpPr>
          <p:cNvPr id="23" name="TextBox 10">
            <a:extLst>
              <a:ext uri="{FF2B5EF4-FFF2-40B4-BE49-F238E27FC236}">
                <a16:creationId xmlns:a16="http://schemas.microsoft.com/office/drawing/2014/main" id="{E48E4DA0-055C-0BAE-A3BA-8621EBCDDAA0}"/>
              </a:ext>
            </a:extLst>
          </p:cNvPr>
          <p:cNvSpPr txBox="1"/>
          <p:nvPr/>
        </p:nvSpPr>
        <p:spPr>
          <a:xfrm>
            <a:off x="3425084" y="6296522"/>
            <a:ext cx="1667334" cy="1174937"/>
          </a:xfrm>
          <a:prstGeom prst="rect">
            <a:avLst/>
          </a:prstGeom>
        </p:spPr>
        <p:txBody>
          <a:bodyPr wrap="square" lIns="0" tIns="0" rIns="0" bIns="0" rtlCol="0" anchor="t">
            <a:spAutoFit/>
          </a:bodyPr>
          <a:lstStyle/>
          <a:p>
            <a:pPr algn="just">
              <a:lnSpc>
                <a:spcPts val="4684"/>
              </a:lnSpc>
            </a:pPr>
            <a:r>
              <a:rPr lang="en-US" sz="3903" dirty="0">
                <a:solidFill>
                  <a:srgbClr val="FFFFFF"/>
                </a:solidFill>
                <a:latin typeface="Quicksand"/>
              </a:rPr>
              <a:t>File1</a:t>
            </a:r>
          </a:p>
          <a:p>
            <a:pPr algn="just">
              <a:lnSpc>
                <a:spcPts val="4684"/>
              </a:lnSpc>
            </a:pPr>
            <a:r>
              <a:rPr lang="en-US" sz="3903" dirty="0">
                <a:solidFill>
                  <a:srgbClr val="FFFFFF"/>
                </a:solidFill>
                <a:latin typeface="Quicksand"/>
              </a:rPr>
              <a:t>File2</a:t>
            </a:r>
          </a:p>
        </p:txBody>
      </p:sp>
      <p:sp>
        <p:nvSpPr>
          <p:cNvPr id="24" name="Flowchart: Connector 23">
            <a:extLst>
              <a:ext uri="{FF2B5EF4-FFF2-40B4-BE49-F238E27FC236}">
                <a16:creationId xmlns:a16="http://schemas.microsoft.com/office/drawing/2014/main" id="{67B3DC6F-E19C-8B9F-71EA-FAF07180659A}"/>
              </a:ext>
            </a:extLst>
          </p:cNvPr>
          <p:cNvSpPr/>
          <p:nvPr/>
        </p:nvSpPr>
        <p:spPr>
          <a:xfrm>
            <a:off x="7320308" y="3292039"/>
            <a:ext cx="3401119" cy="2775128"/>
          </a:xfrm>
          <a:prstGeom prst="flowChartConnector">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Flowchart: Magnetic Disk 25">
            <a:extLst>
              <a:ext uri="{FF2B5EF4-FFF2-40B4-BE49-F238E27FC236}">
                <a16:creationId xmlns:a16="http://schemas.microsoft.com/office/drawing/2014/main" id="{2386A9CF-7BC0-1326-2DAF-67509591F32F}"/>
              </a:ext>
            </a:extLst>
          </p:cNvPr>
          <p:cNvSpPr/>
          <p:nvPr/>
        </p:nvSpPr>
        <p:spPr>
          <a:xfrm>
            <a:off x="13295413" y="3528078"/>
            <a:ext cx="2287584" cy="276844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TextBox 10">
            <a:extLst>
              <a:ext uri="{FF2B5EF4-FFF2-40B4-BE49-F238E27FC236}">
                <a16:creationId xmlns:a16="http://schemas.microsoft.com/office/drawing/2014/main" id="{3D01CC2B-4A88-E649-5407-25CCDE9EFBF2}"/>
              </a:ext>
            </a:extLst>
          </p:cNvPr>
          <p:cNvSpPr txBox="1"/>
          <p:nvPr/>
        </p:nvSpPr>
        <p:spPr>
          <a:xfrm>
            <a:off x="13915663" y="4664035"/>
            <a:ext cx="1667334" cy="1174937"/>
          </a:xfrm>
          <a:prstGeom prst="rect">
            <a:avLst/>
          </a:prstGeom>
        </p:spPr>
        <p:txBody>
          <a:bodyPr wrap="square" lIns="0" tIns="0" rIns="0" bIns="0" rtlCol="0" anchor="t">
            <a:spAutoFit/>
          </a:bodyPr>
          <a:lstStyle/>
          <a:p>
            <a:pPr algn="just">
              <a:lnSpc>
                <a:spcPts val="4684"/>
              </a:lnSpc>
            </a:pPr>
            <a:r>
              <a:rPr lang="en-US" sz="3903" dirty="0">
                <a:solidFill>
                  <a:srgbClr val="FFFFFF"/>
                </a:solidFill>
                <a:latin typeface="Quicksand"/>
              </a:rPr>
              <a:t>File1</a:t>
            </a:r>
          </a:p>
          <a:p>
            <a:pPr algn="just">
              <a:lnSpc>
                <a:spcPts val="4684"/>
              </a:lnSpc>
            </a:pPr>
            <a:r>
              <a:rPr lang="en-US" sz="3903" dirty="0">
                <a:solidFill>
                  <a:srgbClr val="FFFFFF"/>
                </a:solidFill>
                <a:latin typeface="Quicksand"/>
              </a:rPr>
              <a:t>File2</a:t>
            </a:r>
          </a:p>
        </p:txBody>
      </p:sp>
      <p:sp>
        <p:nvSpPr>
          <p:cNvPr id="28" name="TextBox 15">
            <a:extLst>
              <a:ext uri="{FF2B5EF4-FFF2-40B4-BE49-F238E27FC236}">
                <a16:creationId xmlns:a16="http://schemas.microsoft.com/office/drawing/2014/main" id="{5AC127B6-9723-01E1-778C-6064CB4A31D2}"/>
              </a:ext>
            </a:extLst>
          </p:cNvPr>
          <p:cNvSpPr txBox="1"/>
          <p:nvPr/>
        </p:nvSpPr>
        <p:spPr>
          <a:xfrm>
            <a:off x="12170818" y="6845247"/>
            <a:ext cx="7462743" cy="430887"/>
          </a:xfrm>
          <a:prstGeom prst="rect">
            <a:avLst/>
          </a:prstGeom>
        </p:spPr>
        <p:txBody>
          <a:bodyPr wrap="square" lIns="0" tIns="0" rIns="0" bIns="0" rtlCol="0" anchor="t">
            <a:spAutoFit/>
          </a:bodyPr>
          <a:lstStyle/>
          <a:p>
            <a:r>
              <a:rPr lang="en-US" sz="2800" dirty="0">
                <a:solidFill>
                  <a:srgbClr val="00B0F0"/>
                </a:solidFill>
                <a:latin typeface="Quicksand Bold"/>
              </a:rPr>
              <a:t>Git commit –m “Initial commit”</a:t>
            </a:r>
          </a:p>
        </p:txBody>
      </p:sp>
      <p:sp>
        <p:nvSpPr>
          <p:cNvPr id="10" name="TextBox 10">
            <a:extLst>
              <a:ext uri="{FF2B5EF4-FFF2-40B4-BE49-F238E27FC236}">
                <a16:creationId xmlns:a16="http://schemas.microsoft.com/office/drawing/2014/main" id="{EA2AEE20-833B-A492-C378-365A8B8ED7B9}"/>
              </a:ext>
            </a:extLst>
          </p:cNvPr>
          <p:cNvSpPr txBox="1"/>
          <p:nvPr/>
        </p:nvSpPr>
        <p:spPr>
          <a:xfrm>
            <a:off x="7390507" y="2400297"/>
            <a:ext cx="3102882" cy="572208"/>
          </a:xfrm>
          <a:prstGeom prst="rect">
            <a:avLst/>
          </a:prstGeom>
        </p:spPr>
        <p:txBody>
          <a:bodyPr wrap="square" lIns="0" tIns="0" rIns="0" bIns="0" rtlCol="0" anchor="t">
            <a:spAutoFit/>
          </a:bodyPr>
          <a:lstStyle/>
          <a:p>
            <a:pPr algn="just">
              <a:lnSpc>
                <a:spcPts val="4684"/>
              </a:lnSpc>
            </a:pPr>
            <a:r>
              <a:rPr lang="en-US" sz="3903" dirty="0">
                <a:solidFill>
                  <a:srgbClr val="FFFFFF"/>
                </a:solidFill>
                <a:latin typeface="Quicksand"/>
              </a:rPr>
              <a:t>Staging Area</a:t>
            </a:r>
          </a:p>
        </p:txBody>
      </p:sp>
      <p:sp>
        <p:nvSpPr>
          <p:cNvPr id="12" name="TextBox 10">
            <a:extLst>
              <a:ext uri="{FF2B5EF4-FFF2-40B4-BE49-F238E27FC236}">
                <a16:creationId xmlns:a16="http://schemas.microsoft.com/office/drawing/2014/main" id="{201C0786-A435-A6F8-319C-05463C502198}"/>
              </a:ext>
            </a:extLst>
          </p:cNvPr>
          <p:cNvSpPr txBox="1"/>
          <p:nvPr/>
        </p:nvSpPr>
        <p:spPr>
          <a:xfrm>
            <a:off x="8413442" y="4222403"/>
            <a:ext cx="1667334" cy="1174937"/>
          </a:xfrm>
          <a:prstGeom prst="rect">
            <a:avLst/>
          </a:prstGeom>
        </p:spPr>
        <p:txBody>
          <a:bodyPr wrap="square" lIns="0" tIns="0" rIns="0" bIns="0" rtlCol="0" anchor="t">
            <a:spAutoFit/>
          </a:bodyPr>
          <a:lstStyle/>
          <a:p>
            <a:pPr algn="just">
              <a:lnSpc>
                <a:spcPts val="4684"/>
              </a:lnSpc>
            </a:pPr>
            <a:r>
              <a:rPr lang="en-US" sz="3903" dirty="0">
                <a:solidFill>
                  <a:srgbClr val="FFFFFF"/>
                </a:solidFill>
                <a:latin typeface="Quicksand"/>
              </a:rPr>
              <a:t>File1</a:t>
            </a:r>
          </a:p>
          <a:p>
            <a:pPr algn="just">
              <a:lnSpc>
                <a:spcPts val="4684"/>
              </a:lnSpc>
            </a:pPr>
            <a:r>
              <a:rPr lang="en-US" sz="3903" dirty="0">
                <a:solidFill>
                  <a:srgbClr val="FFFFFF"/>
                </a:solidFill>
                <a:latin typeface="Quicksand"/>
              </a:rPr>
              <a:t>File2</a:t>
            </a:r>
          </a:p>
        </p:txBody>
      </p:sp>
      <p:sp>
        <p:nvSpPr>
          <p:cNvPr id="13" name="TextBox 10">
            <a:extLst>
              <a:ext uri="{FF2B5EF4-FFF2-40B4-BE49-F238E27FC236}">
                <a16:creationId xmlns:a16="http://schemas.microsoft.com/office/drawing/2014/main" id="{5401365F-AB93-A110-7302-08C2F82C3A3F}"/>
              </a:ext>
            </a:extLst>
          </p:cNvPr>
          <p:cNvSpPr txBox="1"/>
          <p:nvPr/>
        </p:nvSpPr>
        <p:spPr>
          <a:xfrm>
            <a:off x="12842464" y="2452733"/>
            <a:ext cx="3921535" cy="572208"/>
          </a:xfrm>
          <a:prstGeom prst="rect">
            <a:avLst/>
          </a:prstGeom>
        </p:spPr>
        <p:txBody>
          <a:bodyPr wrap="square" lIns="0" tIns="0" rIns="0" bIns="0" rtlCol="0" anchor="t">
            <a:spAutoFit/>
          </a:bodyPr>
          <a:lstStyle/>
          <a:p>
            <a:pPr algn="just">
              <a:lnSpc>
                <a:spcPts val="4684"/>
              </a:lnSpc>
            </a:pPr>
            <a:r>
              <a:rPr lang="en-US" sz="3903" dirty="0">
                <a:solidFill>
                  <a:srgbClr val="FFFFFF"/>
                </a:solidFill>
                <a:latin typeface="Quicksand"/>
              </a:rPr>
              <a:t>.git repository</a:t>
            </a:r>
          </a:p>
        </p:txBody>
      </p:sp>
      <p:sp>
        <p:nvSpPr>
          <p:cNvPr id="17" name="TextBox 15">
            <a:extLst>
              <a:ext uri="{FF2B5EF4-FFF2-40B4-BE49-F238E27FC236}">
                <a16:creationId xmlns:a16="http://schemas.microsoft.com/office/drawing/2014/main" id="{A405E940-1681-4A45-C0BA-36DA2B4A2053}"/>
              </a:ext>
            </a:extLst>
          </p:cNvPr>
          <p:cNvSpPr txBox="1"/>
          <p:nvPr/>
        </p:nvSpPr>
        <p:spPr>
          <a:xfrm>
            <a:off x="1818716" y="7810881"/>
            <a:ext cx="4637727" cy="553998"/>
          </a:xfrm>
          <a:prstGeom prst="rect">
            <a:avLst/>
          </a:prstGeom>
        </p:spPr>
        <p:txBody>
          <a:bodyPr wrap="square" lIns="0" tIns="0" rIns="0" bIns="0" rtlCol="0" anchor="t">
            <a:spAutoFit/>
          </a:bodyPr>
          <a:lstStyle/>
          <a:p>
            <a:r>
              <a:rPr lang="en-US" sz="3600" dirty="0">
                <a:solidFill>
                  <a:srgbClr val="00B0F0"/>
                </a:solidFill>
                <a:latin typeface="Quicksand Bold"/>
              </a:rPr>
              <a:t>Git </a:t>
            </a:r>
            <a:r>
              <a:rPr lang="en-US" sz="3600" dirty="0" err="1">
                <a:solidFill>
                  <a:srgbClr val="00B0F0"/>
                </a:solidFill>
                <a:latin typeface="Quicksand Bold"/>
              </a:rPr>
              <a:t>init</a:t>
            </a:r>
            <a:endParaRPr lang="en-US" sz="3600" dirty="0">
              <a:solidFill>
                <a:srgbClr val="00B0F0"/>
              </a:solidFill>
              <a:latin typeface="Quicksand Bold"/>
            </a:endParaRPr>
          </a:p>
        </p:txBody>
      </p:sp>
    </p:spTree>
    <p:extLst>
      <p:ext uri="{BB962C8B-B14F-4D97-AF65-F5344CB8AC3E}">
        <p14:creationId xmlns:p14="http://schemas.microsoft.com/office/powerpoint/2010/main" val="106356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3" grpId="0"/>
      <p:bldP spid="24" grpId="0" animBg="1"/>
      <p:bldP spid="26" grpId="0" animBg="1"/>
      <p:bldP spid="25" grpId="0"/>
      <p:bldP spid="28" grpId="0"/>
      <p:bldP spid="10" grpId="0"/>
      <p:bldP spid="12" grpId="0"/>
      <p:bldP spid="13"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74303" y="1028700"/>
            <a:ext cx="20822769" cy="8229600"/>
            <a:chOff x="0" y="0"/>
            <a:chExt cx="5484186" cy="2167467"/>
          </a:xfrm>
        </p:grpSpPr>
        <p:sp>
          <p:nvSpPr>
            <p:cNvPr id="7" name="Freeform 7"/>
            <p:cNvSpPr/>
            <p:nvPr/>
          </p:nvSpPr>
          <p:spPr>
            <a:xfrm>
              <a:off x="0" y="0"/>
              <a:ext cx="5484186" cy="2167467"/>
            </a:xfrm>
            <a:custGeom>
              <a:avLst/>
              <a:gdLst/>
              <a:ahLst/>
              <a:cxnLst/>
              <a:rect l="l" t="t" r="r" b="b"/>
              <a:pathLst>
                <a:path w="5484186" h="2167467">
                  <a:moveTo>
                    <a:pt x="0" y="0"/>
                  </a:moveTo>
                  <a:lnTo>
                    <a:pt x="5484186" y="0"/>
                  </a:lnTo>
                  <a:lnTo>
                    <a:pt x="5484186"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11712" r="12623"/>
          <a:stretch>
            <a:fillRect/>
          </a:stretch>
        </p:blipFill>
        <p:spPr>
          <a:xfrm>
            <a:off x="484002" y="2089004"/>
            <a:ext cx="8217498" cy="6108991"/>
          </a:xfrm>
          <a:prstGeom prst="rect">
            <a:avLst/>
          </a:prstGeom>
        </p:spPr>
      </p:pic>
      <p:sp>
        <p:nvSpPr>
          <p:cNvPr id="10" name="Freeform 10"/>
          <p:cNvSpPr/>
          <p:nvPr/>
        </p:nvSpPr>
        <p:spPr>
          <a:xfrm>
            <a:off x="13259118" y="2812904"/>
            <a:ext cx="1083691" cy="6020505"/>
          </a:xfrm>
          <a:custGeom>
            <a:avLst/>
            <a:gdLst/>
            <a:ahLst/>
            <a:cxnLst/>
            <a:rect l="l" t="t" r="r" b="b"/>
            <a:pathLst>
              <a:path w="1083691" h="6020505">
                <a:moveTo>
                  <a:pt x="0" y="0"/>
                </a:moveTo>
                <a:lnTo>
                  <a:pt x="1083691" y="0"/>
                </a:lnTo>
                <a:lnTo>
                  <a:pt x="1083691" y="6020506"/>
                </a:lnTo>
                <a:lnTo>
                  <a:pt x="0" y="60205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11" name="TextBox 11"/>
          <p:cNvSpPr txBox="1"/>
          <p:nvPr/>
        </p:nvSpPr>
        <p:spPr>
          <a:xfrm>
            <a:off x="11089641" y="1374629"/>
            <a:ext cx="5422644" cy="1438275"/>
          </a:xfrm>
          <a:prstGeom prst="rect">
            <a:avLst/>
          </a:prstGeom>
        </p:spPr>
        <p:txBody>
          <a:bodyPr lIns="0" tIns="0" rIns="0" bIns="0" rtlCol="0" anchor="t">
            <a:spAutoFit/>
          </a:bodyPr>
          <a:lstStyle/>
          <a:p>
            <a:pPr algn="ctr">
              <a:lnSpc>
                <a:spcPts val="5766"/>
              </a:lnSpc>
            </a:pPr>
            <a:r>
              <a:rPr lang="en-US" sz="4805">
                <a:solidFill>
                  <a:srgbClr val="FFFFFF"/>
                </a:solidFill>
                <a:latin typeface="Quicksand Bold"/>
              </a:rPr>
              <a:t>Timeline of Version Control</a:t>
            </a:r>
          </a:p>
        </p:txBody>
      </p:sp>
      <p:sp>
        <p:nvSpPr>
          <p:cNvPr id="12" name="TextBox 12"/>
          <p:cNvSpPr txBox="1"/>
          <p:nvPr/>
        </p:nvSpPr>
        <p:spPr>
          <a:xfrm>
            <a:off x="14467311" y="3515501"/>
            <a:ext cx="2295176"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Open Sans Light"/>
              </a:rPr>
              <a:t>Manual File Copying</a:t>
            </a:r>
          </a:p>
        </p:txBody>
      </p:sp>
      <p:sp>
        <p:nvSpPr>
          <p:cNvPr id="13" name="TextBox 13"/>
          <p:cNvSpPr txBox="1"/>
          <p:nvPr/>
        </p:nvSpPr>
        <p:spPr>
          <a:xfrm>
            <a:off x="10744508" y="4371456"/>
            <a:ext cx="2685801" cy="65659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Open Sans Light"/>
              </a:rPr>
              <a:t>Source Code Control System (SCCS - 1970)</a:t>
            </a:r>
          </a:p>
        </p:txBody>
      </p:sp>
      <p:sp>
        <p:nvSpPr>
          <p:cNvPr id="14" name="TextBox 14"/>
          <p:cNvSpPr txBox="1"/>
          <p:nvPr/>
        </p:nvSpPr>
        <p:spPr>
          <a:xfrm>
            <a:off x="14323759" y="5214192"/>
            <a:ext cx="2890457" cy="65659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Open Sans Light"/>
              </a:rPr>
              <a:t>Revision Control System (RCS - 1980)</a:t>
            </a:r>
          </a:p>
        </p:txBody>
      </p:sp>
      <p:sp>
        <p:nvSpPr>
          <p:cNvPr id="15" name="TextBox 15"/>
          <p:cNvSpPr txBox="1"/>
          <p:nvPr/>
        </p:nvSpPr>
        <p:spPr>
          <a:xfrm>
            <a:off x="10416460" y="6036676"/>
            <a:ext cx="3013849" cy="989965"/>
          </a:xfrm>
          <a:prstGeom prst="rect">
            <a:avLst/>
          </a:prstGeom>
        </p:spPr>
        <p:txBody>
          <a:bodyPr lIns="0" tIns="0" rIns="0" bIns="0" rtlCol="0" anchor="t">
            <a:spAutoFit/>
          </a:bodyPr>
          <a:lstStyle/>
          <a:p>
            <a:pPr algn="ctr">
              <a:lnSpc>
                <a:spcPts val="2659"/>
              </a:lnSpc>
              <a:spcBef>
                <a:spcPct val="0"/>
              </a:spcBef>
            </a:pPr>
            <a:r>
              <a:rPr lang="en-US" sz="1899" dirty="0">
                <a:solidFill>
                  <a:srgbClr val="FFFFFF"/>
                </a:solidFill>
                <a:latin typeface="Open Sans Light"/>
              </a:rPr>
              <a:t>Centralized Versions Control System (CVS - 1980)</a:t>
            </a:r>
          </a:p>
        </p:txBody>
      </p:sp>
      <p:sp>
        <p:nvSpPr>
          <p:cNvPr id="16" name="TextBox 16"/>
          <p:cNvSpPr txBox="1"/>
          <p:nvPr/>
        </p:nvSpPr>
        <p:spPr>
          <a:xfrm>
            <a:off x="14314234" y="6912659"/>
            <a:ext cx="2977652"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Open Sans Light"/>
              </a:rPr>
              <a:t>Subversion (SVN - 2000)</a:t>
            </a:r>
          </a:p>
        </p:txBody>
      </p:sp>
      <p:sp>
        <p:nvSpPr>
          <p:cNvPr id="17" name="TextBox 17"/>
          <p:cNvSpPr txBox="1"/>
          <p:nvPr/>
        </p:nvSpPr>
        <p:spPr>
          <a:xfrm>
            <a:off x="12258599" y="7653112"/>
            <a:ext cx="1171710" cy="789305"/>
          </a:xfrm>
          <a:prstGeom prst="rect">
            <a:avLst/>
          </a:prstGeom>
        </p:spPr>
        <p:txBody>
          <a:bodyPr lIns="0" tIns="0" rIns="0" bIns="0" rtlCol="0" anchor="t">
            <a:spAutoFit/>
          </a:bodyPr>
          <a:lstStyle/>
          <a:p>
            <a:pPr algn="ctr">
              <a:lnSpc>
                <a:spcPts val="3219"/>
              </a:lnSpc>
              <a:spcBef>
                <a:spcPct val="0"/>
              </a:spcBef>
            </a:pPr>
            <a:r>
              <a:rPr lang="en-US" sz="2299">
                <a:solidFill>
                  <a:srgbClr val="FFFFFF"/>
                </a:solidFill>
                <a:latin typeface="Open Sans Light"/>
              </a:rPr>
              <a:t>Git (2005)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0">
                <p:cTn id="2" fill="hold" display="0">
                  <p:stCondLst>
                    <p:cond delay="indefinite"/>
                  </p:stCondLst>
                </p:cTn>
                <p:tgtEl>
                  <p:spTgt spid="9"/>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1" name="TextBox 11"/>
          <p:cNvSpPr txBox="1"/>
          <p:nvPr/>
        </p:nvSpPr>
        <p:spPr>
          <a:xfrm>
            <a:off x="457200" y="2281228"/>
            <a:ext cx="17145000" cy="6475234"/>
          </a:xfrm>
          <a:prstGeom prst="rect">
            <a:avLst/>
          </a:prstGeom>
        </p:spPr>
        <p:txBody>
          <a:bodyPr wrap="square" lIns="0" tIns="0" rIns="0" bIns="0" rtlCol="0" anchor="t">
            <a:spAutoFit/>
          </a:bodyPr>
          <a:lstStyle/>
          <a:p>
            <a:pPr algn="just">
              <a:lnSpc>
                <a:spcPts val="3903"/>
              </a:lnSpc>
            </a:pPr>
            <a:r>
              <a:rPr lang="en-US" sz="3200" b="1" dirty="0">
                <a:solidFill>
                  <a:srgbClr val="FFFFFF"/>
                </a:solidFill>
                <a:latin typeface="Quicksand"/>
              </a:rPr>
              <a:t>git </a:t>
            </a:r>
            <a:r>
              <a:rPr lang="en-US" sz="3200" b="1" dirty="0" err="1">
                <a:solidFill>
                  <a:srgbClr val="FFFFFF"/>
                </a:solidFill>
                <a:latin typeface="Quicksand"/>
              </a:rPr>
              <a:t>init</a:t>
            </a:r>
            <a:r>
              <a:rPr lang="en-US" sz="3200" b="1" dirty="0">
                <a:solidFill>
                  <a:srgbClr val="FFFFFF"/>
                </a:solidFill>
                <a:latin typeface="Quicksand"/>
              </a:rPr>
              <a:t> </a:t>
            </a:r>
            <a:r>
              <a:rPr lang="en-US" sz="3200" dirty="0">
                <a:solidFill>
                  <a:srgbClr val="FFFFFF"/>
                </a:solidFill>
                <a:latin typeface="Quicksand"/>
              </a:rPr>
              <a:t>-To take a directory and turn it into a new Git repository so you can start version controlling it, you can simply run git </a:t>
            </a:r>
            <a:r>
              <a:rPr lang="en-US" sz="3200" dirty="0" err="1">
                <a:solidFill>
                  <a:srgbClr val="FFFFFF"/>
                </a:solidFill>
                <a:latin typeface="Quicksand"/>
              </a:rPr>
              <a:t>init.</a:t>
            </a:r>
            <a:endParaRPr lang="en-US" sz="3200" dirty="0">
              <a:solidFill>
                <a:srgbClr val="FFFFFF"/>
              </a:solidFill>
              <a:latin typeface="Quicksand"/>
            </a:endParaRPr>
          </a:p>
          <a:p>
            <a:pPr algn="just">
              <a:lnSpc>
                <a:spcPts val="3903"/>
              </a:lnSpc>
            </a:pPr>
            <a:r>
              <a:rPr lang="en-US" sz="3200" b="1" dirty="0">
                <a:solidFill>
                  <a:srgbClr val="FFFFFF"/>
                </a:solidFill>
                <a:latin typeface="Quicksand"/>
              </a:rPr>
              <a:t>git add - </a:t>
            </a:r>
            <a:r>
              <a:rPr lang="en-US" sz="3200" dirty="0">
                <a:solidFill>
                  <a:srgbClr val="FFFFFF"/>
                </a:solidFill>
                <a:latin typeface="Quicksand"/>
              </a:rPr>
              <a:t>The git add command adds content from the working directory into the staging area (or “index”) for the next commit. When the git commit command is run, by default it only looks at this staging area, so git add is used to craft what exactly you would like your next commit snapshot to look like.</a:t>
            </a:r>
          </a:p>
          <a:p>
            <a:pPr algn="just">
              <a:lnSpc>
                <a:spcPts val="3903"/>
              </a:lnSpc>
            </a:pPr>
            <a:r>
              <a:rPr lang="en-US" sz="3200" b="1" dirty="0">
                <a:solidFill>
                  <a:srgbClr val="FFFFFF"/>
                </a:solidFill>
                <a:latin typeface="Quicksand"/>
              </a:rPr>
              <a:t>git status - </a:t>
            </a:r>
            <a:r>
              <a:rPr lang="en-US" sz="3200" dirty="0">
                <a:solidFill>
                  <a:srgbClr val="FFFFFF"/>
                </a:solidFill>
                <a:latin typeface="Quicksand"/>
              </a:rPr>
              <a:t>The git status command will show you the different states of files in your working directory and staging area. Which files are modified and </a:t>
            </a:r>
            <a:r>
              <a:rPr lang="en-US" sz="3200" dirty="0" err="1">
                <a:solidFill>
                  <a:srgbClr val="FFFFFF"/>
                </a:solidFill>
                <a:latin typeface="Quicksand"/>
              </a:rPr>
              <a:t>unstaged</a:t>
            </a:r>
            <a:r>
              <a:rPr lang="en-US" sz="3200" dirty="0">
                <a:solidFill>
                  <a:srgbClr val="FFFFFF"/>
                </a:solidFill>
                <a:latin typeface="Quicksand"/>
              </a:rPr>
              <a:t> and which are staged but not yet committed. In its normal form, it also will show you some basic hints on how to move files between these stages.</a:t>
            </a:r>
          </a:p>
          <a:p>
            <a:pPr algn="just">
              <a:lnSpc>
                <a:spcPts val="3903"/>
              </a:lnSpc>
            </a:pPr>
            <a:r>
              <a:rPr lang="en-US" sz="3200" b="1" dirty="0">
                <a:solidFill>
                  <a:srgbClr val="FFFFFF"/>
                </a:solidFill>
                <a:latin typeface="Quicksand"/>
              </a:rPr>
              <a:t>git commit </a:t>
            </a:r>
            <a:r>
              <a:rPr lang="en-US" sz="3200" dirty="0">
                <a:solidFill>
                  <a:srgbClr val="FFFFFF"/>
                </a:solidFill>
                <a:latin typeface="Quicksand"/>
              </a:rPr>
              <a:t>- The git commit command takes all the file contents that have been staged with git add and records a new permanent snapshot in the database and then moves the branch pointer on the current branch up to it.</a:t>
            </a:r>
          </a:p>
        </p:txBody>
      </p:sp>
      <p:sp>
        <p:nvSpPr>
          <p:cNvPr id="12" name="TextBox 12"/>
          <p:cNvSpPr txBox="1"/>
          <p:nvPr/>
        </p:nvSpPr>
        <p:spPr>
          <a:xfrm>
            <a:off x="3751637" y="838326"/>
            <a:ext cx="11051375"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Basic Git Commands</a:t>
            </a:r>
          </a:p>
        </p:txBody>
      </p:sp>
    </p:spTree>
    <p:extLst>
      <p:ext uri="{BB962C8B-B14F-4D97-AF65-F5344CB8AC3E}">
        <p14:creationId xmlns:p14="http://schemas.microsoft.com/office/powerpoint/2010/main" val="229260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1" name="TextBox 11"/>
          <p:cNvSpPr txBox="1"/>
          <p:nvPr/>
        </p:nvSpPr>
        <p:spPr>
          <a:xfrm>
            <a:off x="3609130" y="890578"/>
            <a:ext cx="11692977"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CREATING A GITHUB ACCOUNT</a:t>
            </a:r>
          </a:p>
        </p:txBody>
      </p:sp>
      <p:pic>
        <p:nvPicPr>
          <p:cNvPr id="13" name="Picture 12">
            <a:extLst>
              <a:ext uri="{FF2B5EF4-FFF2-40B4-BE49-F238E27FC236}">
                <a16:creationId xmlns:a16="http://schemas.microsoft.com/office/drawing/2014/main" id="{3B64280D-7D74-9556-AF30-1E8E10B675D4}"/>
              </a:ext>
            </a:extLst>
          </p:cNvPr>
          <p:cNvPicPr>
            <a:picLocks noChangeAspect="1"/>
          </p:cNvPicPr>
          <p:nvPr/>
        </p:nvPicPr>
        <p:blipFill>
          <a:blip r:embed="rId5"/>
          <a:stretch>
            <a:fillRect/>
          </a:stretch>
        </p:blipFill>
        <p:spPr>
          <a:xfrm>
            <a:off x="2789209" y="2256475"/>
            <a:ext cx="12802663" cy="6849425"/>
          </a:xfrm>
          <a:prstGeom prst="rect">
            <a:avLst/>
          </a:prstGeom>
        </p:spPr>
      </p:pic>
    </p:spTree>
    <p:extLst>
      <p:ext uri="{BB962C8B-B14F-4D97-AF65-F5344CB8AC3E}">
        <p14:creationId xmlns:p14="http://schemas.microsoft.com/office/powerpoint/2010/main" val="21460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1" name="TextBox 11"/>
          <p:cNvSpPr txBox="1"/>
          <p:nvPr/>
        </p:nvSpPr>
        <p:spPr>
          <a:xfrm>
            <a:off x="3086100" y="827645"/>
            <a:ext cx="11692977"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CREATING A GITHUB ACCOUNT</a:t>
            </a:r>
          </a:p>
        </p:txBody>
      </p:sp>
      <p:pic>
        <p:nvPicPr>
          <p:cNvPr id="12" name="Picture 11">
            <a:extLst>
              <a:ext uri="{FF2B5EF4-FFF2-40B4-BE49-F238E27FC236}">
                <a16:creationId xmlns:a16="http://schemas.microsoft.com/office/drawing/2014/main" id="{F0214A24-E167-1B7E-08DF-66E514A535B2}"/>
              </a:ext>
            </a:extLst>
          </p:cNvPr>
          <p:cNvPicPr>
            <a:picLocks noChangeAspect="1"/>
          </p:cNvPicPr>
          <p:nvPr/>
        </p:nvPicPr>
        <p:blipFill>
          <a:blip r:embed="rId5"/>
          <a:stretch>
            <a:fillRect/>
          </a:stretch>
        </p:blipFill>
        <p:spPr>
          <a:xfrm>
            <a:off x="2670896" y="2193449"/>
            <a:ext cx="12631211" cy="6798377"/>
          </a:xfrm>
          <a:prstGeom prst="rect">
            <a:avLst/>
          </a:prstGeom>
        </p:spPr>
      </p:pic>
    </p:spTree>
    <p:extLst>
      <p:ext uri="{BB962C8B-B14F-4D97-AF65-F5344CB8AC3E}">
        <p14:creationId xmlns:p14="http://schemas.microsoft.com/office/powerpoint/2010/main" val="363631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1" name="TextBox 11"/>
          <p:cNvSpPr txBox="1"/>
          <p:nvPr/>
        </p:nvSpPr>
        <p:spPr>
          <a:xfrm>
            <a:off x="3086100" y="827645"/>
            <a:ext cx="11692977"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CREATING A GITHUB ACCOUNT</a:t>
            </a:r>
          </a:p>
        </p:txBody>
      </p:sp>
      <p:pic>
        <p:nvPicPr>
          <p:cNvPr id="13" name="Picture 12">
            <a:extLst>
              <a:ext uri="{FF2B5EF4-FFF2-40B4-BE49-F238E27FC236}">
                <a16:creationId xmlns:a16="http://schemas.microsoft.com/office/drawing/2014/main" id="{921440A8-87AB-B5F9-A385-3CF4412C6B46}"/>
              </a:ext>
            </a:extLst>
          </p:cNvPr>
          <p:cNvPicPr>
            <a:picLocks noChangeAspect="1"/>
          </p:cNvPicPr>
          <p:nvPr/>
        </p:nvPicPr>
        <p:blipFill>
          <a:blip r:embed="rId5"/>
          <a:stretch>
            <a:fillRect/>
          </a:stretch>
        </p:blipFill>
        <p:spPr>
          <a:xfrm>
            <a:off x="2069297" y="2395105"/>
            <a:ext cx="13164611" cy="6549312"/>
          </a:xfrm>
          <a:prstGeom prst="rect">
            <a:avLst/>
          </a:prstGeom>
        </p:spPr>
      </p:pic>
      <p:sp>
        <p:nvSpPr>
          <p:cNvPr id="16" name="Rectangle 15">
            <a:extLst>
              <a:ext uri="{FF2B5EF4-FFF2-40B4-BE49-F238E27FC236}">
                <a16:creationId xmlns:a16="http://schemas.microsoft.com/office/drawing/2014/main" id="{1E92BC4A-6A8F-F023-6A69-120A7FE771A1}"/>
              </a:ext>
            </a:extLst>
          </p:cNvPr>
          <p:cNvSpPr/>
          <p:nvPr/>
        </p:nvSpPr>
        <p:spPr>
          <a:xfrm>
            <a:off x="2209800" y="3924300"/>
            <a:ext cx="2508863" cy="747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95869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1" name="TextBox 11"/>
          <p:cNvSpPr txBox="1"/>
          <p:nvPr/>
        </p:nvSpPr>
        <p:spPr>
          <a:xfrm>
            <a:off x="3086100" y="827645"/>
            <a:ext cx="11692977"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CREATING A NEW REPOSITORY</a:t>
            </a:r>
          </a:p>
        </p:txBody>
      </p:sp>
      <p:pic>
        <p:nvPicPr>
          <p:cNvPr id="12" name="Picture 11">
            <a:extLst>
              <a:ext uri="{FF2B5EF4-FFF2-40B4-BE49-F238E27FC236}">
                <a16:creationId xmlns:a16="http://schemas.microsoft.com/office/drawing/2014/main" id="{44CB84F3-4AD0-14B2-E898-408F5DF3FE13}"/>
              </a:ext>
            </a:extLst>
          </p:cNvPr>
          <p:cNvPicPr>
            <a:picLocks noChangeAspect="1"/>
          </p:cNvPicPr>
          <p:nvPr/>
        </p:nvPicPr>
        <p:blipFill rotWithShape="1">
          <a:blip r:embed="rId6"/>
          <a:srcRect t="2118"/>
          <a:stretch/>
        </p:blipFill>
        <p:spPr>
          <a:xfrm>
            <a:off x="2147019" y="2183893"/>
            <a:ext cx="13678963" cy="6686270"/>
          </a:xfrm>
          <a:prstGeom prst="rect">
            <a:avLst/>
          </a:prstGeom>
        </p:spPr>
      </p:pic>
      <p:sp>
        <p:nvSpPr>
          <p:cNvPr id="16" name="Rectangle 15">
            <a:extLst>
              <a:ext uri="{FF2B5EF4-FFF2-40B4-BE49-F238E27FC236}">
                <a16:creationId xmlns:a16="http://schemas.microsoft.com/office/drawing/2014/main" id="{3F70F8E5-0771-9687-1F84-26EB71D7B637}"/>
              </a:ext>
            </a:extLst>
          </p:cNvPr>
          <p:cNvSpPr/>
          <p:nvPr/>
        </p:nvSpPr>
        <p:spPr>
          <a:xfrm>
            <a:off x="13563600" y="2228976"/>
            <a:ext cx="790314" cy="1339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Rectangle 16">
            <a:extLst>
              <a:ext uri="{FF2B5EF4-FFF2-40B4-BE49-F238E27FC236}">
                <a16:creationId xmlns:a16="http://schemas.microsoft.com/office/drawing/2014/main" id="{AB581E9A-9956-B764-78D3-94B06D05E37E}"/>
              </a:ext>
            </a:extLst>
          </p:cNvPr>
          <p:cNvSpPr/>
          <p:nvPr/>
        </p:nvSpPr>
        <p:spPr>
          <a:xfrm>
            <a:off x="13182600" y="3418036"/>
            <a:ext cx="1374871" cy="37353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Rectangle 17">
            <a:extLst>
              <a:ext uri="{FF2B5EF4-FFF2-40B4-BE49-F238E27FC236}">
                <a16:creationId xmlns:a16="http://schemas.microsoft.com/office/drawing/2014/main" id="{16C57936-F04A-964E-83FD-395CF79D6F55}"/>
              </a:ext>
            </a:extLst>
          </p:cNvPr>
          <p:cNvSpPr/>
          <p:nvPr/>
        </p:nvSpPr>
        <p:spPr>
          <a:xfrm>
            <a:off x="2215536" y="3710376"/>
            <a:ext cx="2508863" cy="747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2300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1" name="TextBox 11"/>
          <p:cNvSpPr txBox="1"/>
          <p:nvPr/>
        </p:nvSpPr>
        <p:spPr>
          <a:xfrm>
            <a:off x="3086100" y="827645"/>
            <a:ext cx="11692977"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CREATING A NEW REPOSITORY</a:t>
            </a:r>
          </a:p>
        </p:txBody>
      </p:sp>
      <p:pic>
        <p:nvPicPr>
          <p:cNvPr id="13" name="Picture 12">
            <a:extLst>
              <a:ext uri="{FF2B5EF4-FFF2-40B4-BE49-F238E27FC236}">
                <a16:creationId xmlns:a16="http://schemas.microsoft.com/office/drawing/2014/main" id="{AEDE1A50-3C3C-9906-4AF6-082CA95CD99F}"/>
              </a:ext>
            </a:extLst>
          </p:cNvPr>
          <p:cNvPicPr>
            <a:picLocks noChangeAspect="1"/>
          </p:cNvPicPr>
          <p:nvPr/>
        </p:nvPicPr>
        <p:blipFill>
          <a:blip r:embed="rId6"/>
          <a:stretch>
            <a:fillRect/>
          </a:stretch>
        </p:blipFill>
        <p:spPr>
          <a:xfrm>
            <a:off x="2798669" y="2218295"/>
            <a:ext cx="13596567" cy="6632265"/>
          </a:xfrm>
          <a:prstGeom prst="rect">
            <a:avLst/>
          </a:prstGeom>
        </p:spPr>
      </p:pic>
      <p:sp>
        <p:nvSpPr>
          <p:cNvPr id="16" name="Rectangle 15">
            <a:extLst>
              <a:ext uri="{FF2B5EF4-FFF2-40B4-BE49-F238E27FC236}">
                <a16:creationId xmlns:a16="http://schemas.microsoft.com/office/drawing/2014/main" id="{3F70F8E5-0771-9687-1F84-26EB71D7B637}"/>
              </a:ext>
            </a:extLst>
          </p:cNvPr>
          <p:cNvSpPr/>
          <p:nvPr/>
        </p:nvSpPr>
        <p:spPr>
          <a:xfrm>
            <a:off x="4343400" y="6362700"/>
            <a:ext cx="1295400" cy="15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Rectangle 16">
            <a:extLst>
              <a:ext uri="{FF2B5EF4-FFF2-40B4-BE49-F238E27FC236}">
                <a16:creationId xmlns:a16="http://schemas.microsoft.com/office/drawing/2014/main" id="{AB581E9A-9956-B764-78D3-94B06D05E37E}"/>
              </a:ext>
            </a:extLst>
          </p:cNvPr>
          <p:cNvSpPr/>
          <p:nvPr/>
        </p:nvSpPr>
        <p:spPr>
          <a:xfrm>
            <a:off x="13944601" y="3183022"/>
            <a:ext cx="990600" cy="43647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13">
            <a:extLst>
              <a:ext uri="{FF2B5EF4-FFF2-40B4-BE49-F238E27FC236}">
                <a16:creationId xmlns:a16="http://schemas.microsoft.com/office/drawing/2014/main" id="{09558157-F42B-1392-4F8A-CDF79F2C8680}"/>
              </a:ext>
            </a:extLst>
          </p:cNvPr>
          <p:cNvSpPr/>
          <p:nvPr/>
        </p:nvSpPr>
        <p:spPr>
          <a:xfrm>
            <a:off x="4751361" y="3369790"/>
            <a:ext cx="1774878" cy="25025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55EC7809-4499-3161-633B-DFAC5BE2C66A}"/>
              </a:ext>
            </a:extLst>
          </p:cNvPr>
          <p:cNvSpPr/>
          <p:nvPr/>
        </p:nvSpPr>
        <p:spPr>
          <a:xfrm>
            <a:off x="3695700" y="2347019"/>
            <a:ext cx="1295400" cy="15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93124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1" name="TextBox 11"/>
          <p:cNvSpPr txBox="1"/>
          <p:nvPr/>
        </p:nvSpPr>
        <p:spPr>
          <a:xfrm>
            <a:off x="3086100" y="827645"/>
            <a:ext cx="11692977"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CREATING A NEW REPOSITORY</a:t>
            </a:r>
          </a:p>
        </p:txBody>
      </p:sp>
      <p:pic>
        <p:nvPicPr>
          <p:cNvPr id="12" name="Picture 11">
            <a:extLst>
              <a:ext uri="{FF2B5EF4-FFF2-40B4-BE49-F238E27FC236}">
                <a16:creationId xmlns:a16="http://schemas.microsoft.com/office/drawing/2014/main" id="{DD8597CB-F4A2-3028-7826-CE26CFAAA349}"/>
              </a:ext>
            </a:extLst>
          </p:cNvPr>
          <p:cNvPicPr>
            <a:picLocks noChangeAspect="1"/>
          </p:cNvPicPr>
          <p:nvPr/>
        </p:nvPicPr>
        <p:blipFill>
          <a:blip r:embed="rId6"/>
          <a:stretch>
            <a:fillRect/>
          </a:stretch>
        </p:blipFill>
        <p:spPr>
          <a:xfrm>
            <a:off x="2054783" y="2281228"/>
            <a:ext cx="13314066" cy="6564105"/>
          </a:xfrm>
          <a:prstGeom prst="rect">
            <a:avLst/>
          </a:prstGeom>
        </p:spPr>
      </p:pic>
      <p:sp>
        <p:nvSpPr>
          <p:cNvPr id="17" name="Rectangle 16">
            <a:extLst>
              <a:ext uri="{FF2B5EF4-FFF2-40B4-BE49-F238E27FC236}">
                <a16:creationId xmlns:a16="http://schemas.microsoft.com/office/drawing/2014/main" id="{AB581E9A-9956-B764-78D3-94B06D05E37E}"/>
              </a:ext>
            </a:extLst>
          </p:cNvPr>
          <p:cNvSpPr/>
          <p:nvPr/>
        </p:nvSpPr>
        <p:spPr>
          <a:xfrm>
            <a:off x="7249084" y="4249823"/>
            <a:ext cx="1818716" cy="74127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55EC7809-4499-3161-633B-DFAC5BE2C66A}"/>
              </a:ext>
            </a:extLst>
          </p:cNvPr>
          <p:cNvSpPr/>
          <p:nvPr/>
        </p:nvSpPr>
        <p:spPr>
          <a:xfrm>
            <a:off x="5791200" y="4533900"/>
            <a:ext cx="1295400" cy="15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1989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1" name="TextBox 11"/>
          <p:cNvSpPr txBox="1"/>
          <p:nvPr/>
        </p:nvSpPr>
        <p:spPr>
          <a:xfrm>
            <a:off x="3086100" y="827645"/>
            <a:ext cx="11692977" cy="1390650"/>
          </a:xfrm>
          <a:prstGeom prst="rect">
            <a:avLst/>
          </a:prstGeom>
        </p:spPr>
        <p:txBody>
          <a:bodyPr lIns="0" tIns="0" rIns="0" bIns="0" rtlCol="0" anchor="t">
            <a:spAutoFit/>
          </a:bodyPr>
          <a:lstStyle/>
          <a:p>
            <a:pPr algn="ctr">
              <a:lnSpc>
                <a:spcPts val="10800"/>
              </a:lnSpc>
            </a:pPr>
            <a:r>
              <a:rPr lang="en-US" sz="9000" dirty="0">
                <a:solidFill>
                  <a:srgbClr val="FAC44A"/>
                </a:solidFill>
                <a:latin typeface="Squada One"/>
              </a:rPr>
              <a:t>CREATING A NEW REPOSITORY</a:t>
            </a:r>
          </a:p>
        </p:txBody>
      </p:sp>
      <p:sp>
        <p:nvSpPr>
          <p:cNvPr id="15" name="Rectangle 14">
            <a:extLst>
              <a:ext uri="{FF2B5EF4-FFF2-40B4-BE49-F238E27FC236}">
                <a16:creationId xmlns:a16="http://schemas.microsoft.com/office/drawing/2014/main" id="{55EC7809-4499-3161-633B-DFAC5BE2C66A}"/>
              </a:ext>
            </a:extLst>
          </p:cNvPr>
          <p:cNvSpPr/>
          <p:nvPr/>
        </p:nvSpPr>
        <p:spPr>
          <a:xfrm>
            <a:off x="5791200" y="4533900"/>
            <a:ext cx="1295400" cy="152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3" name="Picture 12">
            <a:extLst>
              <a:ext uri="{FF2B5EF4-FFF2-40B4-BE49-F238E27FC236}">
                <a16:creationId xmlns:a16="http://schemas.microsoft.com/office/drawing/2014/main" id="{50535496-9D9F-3D7A-E0F3-690B31142377}"/>
              </a:ext>
            </a:extLst>
          </p:cNvPr>
          <p:cNvPicPr>
            <a:picLocks noChangeAspect="1"/>
          </p:cNvPicPr>
          <p:nvPr/>
        </p:nvPicPr>
        <p:blipFill>
          <a:blip r:embed="rId6"/>
          <a:stretch>
            <a:fillRect/>
          </a:stretch>
        </p:blipFill>
        <p:spPr>
          <a:xfrm>
            <a:off x="914400" y="2864380"/>
            <a:ext cx="16833360" cy="1959953"/>
          </a:xfrm>
          <a:prstGeom prst="rect">
            <a:avLst/>
          </a:prstGeom>
        </p:spPr>
      </p:pic>
    </p:spTree>
    <p:extLst>
      <p:ext uri="{BB962C8B-B14F-4D97-AF65-F5344CB8AC3E}">
        <p14:creationId xmlns:p14="http://schemas.microsoft.com/office/powerpoint/2010/main" val="225858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1" name="TextBox 11"/>
          <p:cNvSpPr txBox="1"/>
          <p:nvPr/>
        </p:nvSpPr>
        <p:spPr>
          <a:xfrm>
            <a:off x="1055751" y="843981"/>
            <a:ext cx="14592300" cy="1384995"/>
          </a:xfrm>
          <a:prstGeom prst="rect">
            <a:avLst/>
          </a:prstGeom>
        </p:spPr>
        <p:txBody>
          <a:bodyPr wrap="square" lIns="0" tIns="0" rIns="0" bIns="0" rtlCol="0" anchor="t">
            <a:spAutoFit/>
          </a:bodyPr>
          <a:lstStyle/>
          <a:p>
            <a:pPr algn="ctr">
              <a:lnSpc>
                <a:spcPts val="10800"/>
              </a:lnSpc>
            </a:pPr>
            <a:r>
              <a:rPr lang="en-US" sz="9000" dirty="0">
                <a:solidFill>
                  <a:srgbClr val="FAC44A"/>
                </a:solidFill>
                <a:latin typeface="Squada One"/>
              </a:rPr>
              <a:t>REMOTE REPOSITORY / BACKUP</a:t>
            </a:r>
          </a:p>
        </p:txBody>
      </p:sp>
      <p:pic>
        <p:nvPicPr>
          <p:cNvPr id="13" name="Picture 12">
            <a:extLst>
              <a:ext uri="{FF2B5EF4-FFF2-40B4-BE49-F238E27FC236}">
                <a16:creationId xmlns:a16="http://schemas.microsoft.com/office/drawing/2014/main" id="{06B78AB2-B0AC-6FCD-65A1-AB84B207CB85}"/>
              </a:ext>
            </a:extLst>
          </p:cNvPr>
          <p:cNvPicPr>
            <a:picLocks noChangeAspect="1"/>
          </p:cNvPicPr>
          <p:nvPr/>
        </p:nvPicPr>
        <p:blipFill>
          <a:blip r:embed="rId6"/>
          <a:stretch>
            <a:fillRect/>
          </a:stretch>
        </p:blipFill>
        <p:spPr>
          <a:xfrm>
            <a:off x="2854569" y="2190876"/>
            <a:ext cx="12107501" cy="6909958"/>
          </a:xfrm>
          <a:prstGeom prst="rect">
            <a:avLst/>
          </a:prstGeom>
        </p:spPr>
      </p:pic>
    </p:spTree>
    <p:extLst>
      <p:ext uri="{BB962C8B-B14F-4D97-AF65-F5344CB8AC3E}">
        <p14:creationId xmlns:p14="http://schemas.microsoft.com/office/powerpoint/2010/main" val="421268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1" name="TextBox 11"/>
          <p:cNvSpPr txBox="1"/>
          <p:nvPr/>
        </p:nvSpPr>
        <p:spPr>
          <a:xfrm>
            <a:off x="1055751" y="843981"/>
            <a:ext cx="14592300" cy="1384995"/>
          </a:xfrm>
          <a:prstGeom prst="rect">
            <a:avLst/>
          </a:prstGeom>
        </p:spPr>
        <p:txBody>
          <a:bodyPr wrap="square" lIns="0" tIns="0" rIns="0" bIns="0" rtlCol="0" anchor="t">
            <a:spAutoFit/>
          </a:bodyPr>
          <a:lstStyle/>
          <a:p>
            <a:pPr algn="ctr">
              <a:lnSpc>
                <a:spcPts val="10800"/>
              </a:lnSpc>
            </a:pPr>
            <a:r>
              <a:rPr lang="en-US" sz="9000" dirty="0">
                <a:solidFill>
                  <a:srgbClr val="FAC44A"/>
                </a:solidFill>
                <a:latin typeface="Squada One"/>
              </a:rPr>
              <a:t>CHECKING OF REMOTE REPOSITORY</a:t>
            </a:r>
          </a:p>
        </p:txBody>
      </p:sp>
      <p:pic>
        <p:nvPicPr>
          <p:cNvPr id="12" name="Picture 11">
            <a:extLst>
              <a:ext uri="{FF2B5EF4-FFF2-40B4-BE49-F238E27FC236}">
                <a16:creationId xmlns:a16="http://schemas.microsoft.com/office/drawing/2014/main" id="{0BCB3E6F-49F1-0267-ED81-D8F12679833A}"/>
              </a:ext>
            </a:extLst>
          </p:cNvPr>
          <p:cNvPicPr>
            <a:picLocks noChangeAspect="1"/>
          </p:cNvPicPr>
          <p:nvPr/>
        </p:nvPicPr>
        <p:blipFill>
          <a:blip r:embed="rId6"/>
          <a:stretch>
            <a:fillRect/>
          </a:stretch>
        </p:blipFill>
        <p:spPr>
          <a:xfrm>
            <a:off x="2950667" y="2190876"/>
            <a:ext cx="11863496" cy="6846594"/>
          </a:xfrm>
          <a:prstGeom prst="rect">
            <a:avLst/>
          </a:prstGeom>
        </p:spPr>
      </p:pic>
    </p:spTree>
    <p:extLst>
      <p:ext uri="{BB962C8B-B14F-4D97-AF65-F5344CB8AC3E}">
        <p14:creationId xmlns:p14="http://schemas.microsoft.com/office/powerpoint/2010/main" val="211272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74303" y="1028700"/>
            <a:ext cx="20822769" cy="8229600"/>
            <a:chOff x="0" y="0"/>
            <a:chExt cx="5484186" cy="2167467"/>
          </a:xfrm>
        </p:grpSpPr>
        <p:sp>
          <p:nvSpPr>
            <p:cNvPr id="7" name="Freeform 7"/>
            <p:cNvSpPr/>
            <p:nvPr/>
          </p:nvSpPr>
          <p:spPr>
            <a:xfrm>
              <a:off x="0" y="0"/>
              <a:ext cx="5484186" cy="2167467"/>
            </a:xfrm>
            <a:custGeom>
              <a:avLst/>
              <a:gdLst/>
              <a:ahLst/>
              <a:cxnLst/>
              <a:rect l="l" t="t" r="r" b="b"/>
              <a:pathLst>
                <a:path w="5484186" h="2167467">
                  <a:moveTo>
                    <a:pt x="0" y="0"/>
                  </a:moveTo>
                  <a:lnTo>
                    <a:pt x="5484186" y="0"/>
                  </a:lnTo>
                  <a:lnTo>
                    <a:pt x="5484186"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11712" r="12623"/>
          <a:stretch>
            <a:fillRect/>
          </a:stretch>
        </p:blipFill>
        <p:spPr>
          <a:xfrm>
            <a:off x="484002" y="2089004"/>
            <a:ext cx="8217498" cy="6108991"/>
          </a:xfrm>
          <a:prstGeom prst="rect">
            <a:avLst/>
          </a:prstGeom>
        </p:spPr>
      </p:pic>
      <p:sp>
        <p:nvSpPr>
          <p:cNvPr id="10" name="TextBox 10"/>
          <p:cNvSpPr txBox="1"/>
          <p:nvPr/>
        </p:nvSpPr>
        <p:spPr>
          <a:xfrm>
            <a:off x="11089641" y="1374629"/>
            <a:ext cx="5422644" cy="1438275"/>
          </a:xfrm>
          <a:prstGeom prst="rect">
            <a:avLst/>
          </a:prstGeom>
        </p:spPr>
        <p:txBody>
          <a:bodyPr lIns="0" tIns="0" rIns="0" bIns="0" rtlCol="0" anchor="t">
            <a:spAutoFit/>
          </a:bodyPr>
          <a:lstStyle/>
          <a:p>
            <a:pPr algn="ctr">
              <a:lnSpc>
                <a:spcPts val="5766"/>
              </a:lnSpc>
            </a:pPr>
            <a:r>
              <a:rPr lang="en-US" sz="4805" dirty="0">
                <a:solidFill>
                  <a:srgbClr val="FFFFFF"/>
                </a:solidFill>
                <a:latin typeface="Quicksand Bold"/>
              </a:rPr>
              <a:t>Local Version Control Systems</a:t>
            </a:r>
          </a:p>
        </p:txBody>
      </p:sp>
      <p:sp>
        <p:nvSpPr>
          <p:cNvPr id="11" name="TextBox 11"/>
          <p:cNvSpPr txBox="1"/>
          <p:nvPr/>
        </p:nvSpPr>
        <p:spPr>
          <a:xfrm>
            <a:off x="9003639" y="3155286"/>
            <a:ext cx="9062343" cy="3581400"/>
          </a:xfrm>
          <a:prstGeom prst="rect">
            <a:avLst/>
          </a:prstGeom>
        </p:spPr>
        <p:txBody>
          <a:bodyPr lIns="0" tIns="0" rIns="0" bIns="0" rtlCol="0" anchor="t">
            <a:spAutoFit/>
          </a:bodyPr>
          <a:lstStyle/>
          <a:p>
            <a:pPr algn="just">
              <a:lnSpc>
                <a:spcPts val="3598"/>
              </a:lnSpc>
            </a:pPr>
            <a:r>
              <a:rPr lang="en-US" sz="2998" dirty="0">
                <a:solidFill>
                  <a:srgbClr val="FFFFFF"/>
                </a:solidFill>
                <a:latin typeface="Quicksand"/>
              </a:rPr>
              <a:t>Many people’s version-control method of choice is to copy files into another directory (perhaps a time-stamped directory, if they’re clever). This approach is very common because it is so simple, but it is also incredibly error prone. It is easy to forget which directory you’re in and accidentally write to the wrong file or copy over files you don’t mean to.</a:t>
            </a:r>
          </a:p>
        </p:txBody>
      </p:sp>
      <p:sp>
        <p:nvSpPr>
          <p:cNvPr id="12" name="TextBox 12"/>
          <p:cNvSpPr txBox="1"/>
          <p:nvPr/>
        </p:nvSpPr>
        <p:spPr>
          <a:xfrm>
            <a:off x="9003639" y="7079586"/>
            <a:ext cx="9062343" cy="1790700"/>
          </a:xfrm>
          <a:prstGeom prst="rect">
            <a:avLst/>
          </a:prstGeom>
        </p:spPr>
        <p:txBody>
          <a:bodyPr lIns="0" tIns="0" rIns="0" bIns="0" rtlCol="0" anchor="t">
            <a:spAutoFit/>
          </a:bodyPr>
          <a:lstStyle/>
          <a:p>
            <a:pPr algn="just">
              <a:lnSpc>
                <a:spcPts val="3598"/>
              </a:lnSpc>
            </a:pPr>
            <a:r>
              <a:rPr lang="en-US" sz="2998" dirty="0">
                <a:solidFill>
                  <a:srgbClr val="FFFFFF"/>
                </a:solidFill>
                <a:latin typeface="Quicksand"/>
              </a:rPr>
              <a:t>To deal with this issue, programmers long ago developed local VCSs that had a simple database that kept all the changes to files under revision control.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p:cTn id="18" fill="hold" display="0">
                  <p:stCondLst>
                    <p:cond delay="indefinite"/>
                  </p:stCondLst>
                </p:cTn>
                <p:tgtEl>
                  <p:spTgt spid="9"/>
                </p:tgtEl>
              </p:cMediaNode>
            </p:video>
          </p:childTnLst>
        </p:cTn>
      </p:par>
    </p:tnLst>
    <p:bldLst>
      <p:bldP spid="10"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1" name="TextBox 11"/>
          <p:cNvSpPr txBox="1"/>
          <p:nvPr/>
        </p:nvSpPr>
        <p:spPr>
          <a:xfrm>
            <a:off x="829652" y="758257"/>
            <a:ext cx="16628695" cy="1227067"/>
          </a:xfrm>
          <a:prstGeom prst="rect">
            <a:avLst/>
          </a:prstGeom>
        </p:spPr>
        <p:txBody>
          <a:bodyPr wrap="square" lIns="0" tIns="0" rIns="0" bIns="0" rtlCol="0" anchor="t">
            <a:spAutoFit/>
          </a:bodyPr>
          <a:lstStyle/>
          <a:p>
            <a:pPr algn="ctr">
              <a:lnSpc>
                <a:spcPts val="10800"/>
              </a:lnSpc>
            </a:pPr>
            <a:r>
              <a:rPr lang="en-US" sz="6600" dirty="0">
                <a:solidFill>
                  <a:srgbClr val="FAC44A"/>
                </a:solidFill>
                <a:latin typeface="Squada One"/>
              </a:rPr>
              <a:t>UPLOADING OF LOCAL VERSION TO REMOTE REPOSITORY</a:t>
            </a:r>
          </a:p>
        </p:txBody>
      </p:sp>
      <p:pic>
        <p:nvPicPr>
          <p:cNvPr id="13" name="Picture 12">
            <a:extLst>
              <a:ext uri="{FF2B5EF4-FFF2-40B4-BE49-F238E27FC236}">
                <a16:creationId xmlns:a16="http://schemas.microsoft.com/office/drawing/2014/main" id="{EA40F0A7-2F85-FDE7-D167-B30CE5F97A2C}"/>
              </a:ext>
            </a:extLst>
          </p:cNvPr>
          <p:cNvPicPr>
            <a:picLocks noChangeAspect="1"/>
          </p:cNvPicPr>
          <p:nvPr/>
        </p:nvPicPr>
        <p:blipFill>
          <a:blip r:embed="rId6"/>
          <a:stretch>
            <a:fillRect/>
          </a:stretch>
        </p:blipFill>
        <p:spPr>
          <a:xfrm>
            <a:off x="3042218" y="1985324"/>
            <a:ext cx="12296645" cy="7082476"/>
          </a:xfrm>
          <a:prstGeom prst="rect">
            <a:avLst/>
          </a:prstGeom>
        </p:spPr>
      </p:pic>
    </p:spTree>
    <p:extLst>
      <p:ext uri="{BB962C8B-B14F-4D97-AF65-F5344CB8AC3E}">
        <p14:creationId xmlns:p14="http://schemas.microsoft.com/office/powerpoint/2010/main" val="144389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1" name="TextBox 11"/>
          <p:cNvSpPr txBox="1"/>
          <p:nvPr/>
        </p:nvSpPr>
        <p:spPr>
          <a:xfrm>
            <a:off x="672153" y="745527"/>
            <a:ext cx="16628695" cy="1227067"/>
          </a:xfrm>
          <a:prstGeom prst="rect">
            <a:avLst/>
          </a:prstGeom>
        </p:spPr>
        <p:txBody>
          <a:bodyPr wrap="square" lIns="0" tIns="0" rIns="0" bIns="0" rtlCol="0" anchor="t">
            <a:spAutoFit/>
          </a:bodyPr>
          <a:lstStyle/>
          <a:p>
            <a:pPr algn="ctr">
              <a:lnSpc>
                <a:spcPts val="10800"/>
              </a:lnSpc>
            </a:pPr>
            <a:r>
              <a:rPr lang="en-US" sz="6600" dirty="0">
                <a:solidFill>
                  <a:srgbClr val="FAC44A"/>
                </a:solidFill>
                <a:latin typeface="Squada One"/>
              </a:rPr>
              <a:t>AUTHORIZATION</a:t>
            </a:r>
          </a:p>
        </p:txBody>
      </p:sp>
      <p:pic>
        <p:nvPicPr>
          <p:cNvPr id="12" name="Picture 11">
            <a:extLst>
              <a:ext uri="{FF2B5EF4-FFF2-40B4-BE49-F238E27FC236}">
                <a16:creationId xmlns:a16="http://schemas.microsoft.com/office/drawing/2014/main" id="{53A4671D-5C54-62C9-BECB-2AF0281BFC72}"/>
              </a:ext>
            </a:extLst>
          </p:cNvPr>
          <p:cNvPicPr>
            <a:picLocks noChangeAspect="1"/>
          </p:cNvPicPr>
          <p:nvPr/>
        </p:nvPicPr>
        <p:blipFill>
          <a:blip r:embed="rId6"/>
          <a:stretch>
            <a:fillRect/>
          </a:stretch>
        </p:blipFill>
        <p:spPr>
          <a:xfrm>
            <a:off x="6076522" y="1936914"/>
            <a:ext cx="5728613" cy="6902801"/>
          </a:xfrm>
          <a:prstGeom prst="rect">
            <a:avLst/>
          </a:prstGeom>
        </p:spPr>
      </p:pic>
    </p:spTree>
    <p:extLst>
      <p:ext uri="{BB962C8B-B14F-4D97-AF65-F5344CB8AC3E}">
        <p14:creationId xmlns:p14="http://schemas.microsoft.com/office/powerpoint/2010/main" val="107996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1" name="TextBox 11"/>
          <p:cNvSpPr txBox="1"/>
          <p:nvPr/>
        </p:nvSpPr>
        <p:spPr>
          <a:xfrm>
            <a:off x="672153" y="745527"/>
            <a:ext cx="16628695" cy="1227067"/>
          </a:xfrm>
          <a:prstGeom prst="rect">
            <a:avLst/>
          </a:prstGeom>
        </p:spPr>
        <p:txBody>
          <a:bodyPr wrap="square" lIns="0" tIns="0" rIns="0" bIns="0" rtlCol="0" anchor="t">
            <a:spAutoFit/>
          </a:bodyPr>
          <a:lstStyle/>
          <a:p>
            <a:pPr algn="ctr">
              <a:lnSpc>
                <a:spcPts val="10800"/>
              </a:lnSpc>
            </a:pPr>
            <a:r>
              <a:rPr lang="en-US" sz="6600" dirty="0">
                <a:solidFill>
                  <a:srgbClr val="FAC44A"/>
                </a:solidFill>
                <a:latin typeface="Squada One"/>
              </a:rPr>
              <a:t>UPLOADING / COMPLETED</a:t>
            </a:r>
          </a:p>
        </p:txBody>
      </p:sp>
      <p:pic>
        <p:nvPicPr>
          <p:cNvPr id="13" name="Picture 12">
            <a:extLst>
              <a:ext uri="{FF2B5EF4-FFF2-40B4-BE49-F238E27FC236}">
                <a16:creationId xmlns:a16="http://schemas.microsoft.com/office/drawing/2014/main" id="{7B94D11F-78B5-D4B6-384A-6CE612DD8082}"/>
              </a:ext>
            </a:extLst>
          </p:cNvPr>
          <p:cNvPicPr>
            <a:picLocks noChangeAspect="1"/>
          </p:cNvPicPr>
          <p:nvPr/>
        </p:nvPicPr>
        <p:blipFill>
          <a:blip r:embed="rId6"/>
          <a:stretch>
            <a:fillRect/>
          </a:stretch>
        </p:blipFill>
        <p:spPr>
          <a:xfrm>
            <a:off x="4181777" y="1966274"/>
            <a:ext cx="11416381" cy="6622637"/>
          </a:xfrm>
          <a:prstGeom prst="rect">
            <a:avLst/>
          </a:prstGeom>
        </p:spPr>
      </p:pic>
    </p:spTree>
    <p:extLst>
      <p:ext uri="{BB962C8B-B14F-4D97-AF65-F5344CB8AC3E}">
        <p14:creationId xmlns:p14="http://schemas.microsoft.com/office/powerpoint/2010/main" val="151787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517965"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67384" y="1028700"/>
            <a:ext cx="20915850" cy="8229600"/>
            <a:chOff x="0" y="0"/>
            <a:chExt cx="5508701" cy="2167467"/>
          </a:xfrm>
        </p:grpSpPr>
        <p:sp>
          <p:nvSpPr>
            <p:cNvPr id="7" name="Freeform 7"/>
            <p:cNvSpPr/>
            <p:nvPr/>
          </p:nvSpPr>
          <p:spPr>
            <a:xfrm>
              <a:off x="0" y="0"/>
              <a:ext cx="5508701" cy="2167467"/>
            </a:xfrm>
            <a:custGeom>
              <a:avLst/>
              <a:gdLst/>
              <a:ahLst/>
              <a:cxnLst/>
              <a:rect l="l" t="t" r="r" b="b"/>
              <a:pathLst>
                <a:path w="5508701" h="2167467">
                  <a:moveTo>
                    <a:pt x="0" y="0"/>
                  </a:moveTo>
                  <a:lnTo>
                    <a:pt x="5508701" y="0"/>
                  </a:lnTo>
                  <a:lnTo>
                    <a:pt x="5508701"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85779" y="2281228"/>
            <a:ext cx="5724544" cy="5724544"/>
          </a:xfrm>
          <a:custGeom>
            <a:avLst/>
            <a:gdLst/>
            <a:ahLst/>
            <a:cxnLst/>
            <a:rect l="l" t="t" r="r" b="b"/>
            <a:pathLst>
              <a:path w="5724544" h="5724544">
                <a:moveTo>
                  <a:pt x="0" y="0"/>
                </a:moveTo>
                <a:lnTo>
                  <a:pt x="5724545" y="0"/>
                </a:lnTo>
                <a:lnTo>
                  <a:pt x="5724545" y="5724544"/>
                </a:lnTo>
                <a:lnTo>
                  <a:pt x="0" y="572454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1" name="TextBox 11"/>
          <p:cNvSpPr txBox="1"/>
          <p:nvPr/>
        </p:nvSpPr>
        <p:spPr>
          <a:xfrm>
            <a:off x="672153" y="745527"/>
            <a:ext cx="16628695" cy="1227067"/>
          </a:xfrm>
          <a:prstGeom prst="rect">
            <a:avLst/>
          </a:prstGeom>
        </p:spPr>
        <p:txBody>
          <a:bodyPr wrap="square" lIns="0" tIns="0" rIns="0" bIns="0" rtlCol="0" anchor="t">
            <a:spAutoFit/>
          </a:bodyPr>
          <a:lstStyle/>
          <a:p>
            <a:pPr algn="ctr">
              <a:lnSpc>
                <a:spcPts val="10800"/>
              </a:lnSpc>
            </a:pPr>
            <a:r>
              <a:rPr lang="en-US" sz="6600" dirty="0">
                <a:solidFill>
                  <a:srgbClr val="FAC44A"/>
                </a:solidFill>
                <a:latin typeface="Squada One"/>
              </a:rPr>
              <a:t>STAR and FORK</a:t>
            </a:r>
          </a:p>
        </p:txBody>
      </p:sp>
      <p:pic>
        <p:nvPicPr>
          <p:cNvPr id="12" name="Picture 11">
            <a:extLst>
              <a:ext uri="{FF2B5EF4-FFF2-40B4-BE49-F238E27FC236}">
                <a16:creationId xmlns:a16="http://schemas.microsoft.com/office/drawing/2014/main" id="{1427474B-CE36-11A3-BB8C-922B95BAA6E7}"/>
              </a:ext>
            </a:extLst>
          </p:cNvPr>
          <p:cNvPicPr>
            <a:picLocks noChangeAspect="1"/>
          </p:cNvPicPr>
          <p:nvPr/>
        </p:nvPicPr>
        <p:blipFill>
          <a:blip r:embed="rId6"/>
          <a:stretch>
            <a:fillRect/>
          </a:stretch>
        </p:blipFill>
        <p:spPr>
          <a:xfrm>
            <a:off x="4602294" y="2499419"/>
            <a:ext cx="9083411" cy="1382940"/>
          </a:xfrm>
          <a:prstGeom prst="rect">
            <a:avLst/>
          </a:prstGeom>
        </p:spPr>
      </p:pic>
      <p:sp>
        <p:nvSpPr>
          <p:cNvPr id="14" name="TextBox 13">
            <a:extLst>
              <a:ext uri="{FF2B5EF4-FFF2-40B4-BE49-F238E27FC236}">
                <a16:creationId xmlns:a16="http://schemas.microsoft.com/office/drawing/2014/main" id="{E027ED46-8BA5-4559-ED07-449D3320FC2B}"/>
              </a:ext>
            </a:extLst>
          </p:cNvPr>
          <p:cNvSpPr txBox="1"/>
          <p:nvPr/>
        </p:nvSpPr>
        <p:spPr>
          <a:xfrm>
            <a:off x="152400" y="4254453"/>
            <a:ext cx="17521144" cy="1577355"/>
          </a:xfrm>
          <a:prstGeom prst="rect">
            <a:avLst/>
          </a:prstGeom>
        </p:spPr>
        <p:txBody>
          <a:bodyPr wrap="square" lIns="0" tIns="0" rIns="0" bIns="0" rtlCol="0" anchor="t">
            <a:spAutoFit/>
          </a:bodyPr>
          <a:lstStyle/>
          <a:p>
            <a:pPr algn="just">
              <a:lnSpc>
                <a:spcPts val="4143"/>
              </a:lnSpc>
            </a:pPr>
            <a:r>
              <a:rPr lang="en-US" sz="3453" b="1" dirty="0">
                <a:solidFill>
                  <a:srgbClr val="FFFFFF"/>
                </a:solidFill>
                <a:latin typeface="Quicksand"/>
              </a:rPr>
              <a:t>Star</a:t>
            </a:r>
            <a:r>
              <a:rPr lang="en-US" sz="3453" dirty="0">
                <a:solidFill>
                  <a:srgbClr val="FFFFFF"/>
                </a:solidFill>
                <a:latin typeface="Quicksand"/>
              </a:rPr>
              <a:t> – or starring a repository on GitHub is a way to bookmark or mark it as interesting or valuable to you. It's similar to adding a repository to your favorites or watchlist.</a:t>
            </a:r>
          </a:p>
        </p:txBody>
      </p:sp>
      <p:sp>
        <p:nvSpPr>
          <p:cNvPr id="15" name="TextBox 14">
            <a:extLst>
              <a:ext uri="{FF2B5EF4-FFF2-40B4-BE49-F238E27FC236}">
                <a16:creationId xmlns:a16="http://schemas.microsoft.com/office/drawing/2014/main" id="{E3AAD0C7-8AC8-58CE-E1A8-C85DE5ED796E}"/>
              </a:ext>
            </a:extLst>
          </p:cNvPr>
          <p:cNvSpPr txBox="1"/>
          <p:nvPr/>
        </p:nvSpPr>
        <p:spPr>
          <a:xfrm>
            <a:off x="171450" y="5897872"/>
            <a:ext cx="17489570" cy="1577355"/>
          </a:xfrm>
          <a:prstGeom prst="rect">
            <a:avLst/>
          </a:prstGeom>
        </p:spPr>
        <p:txBody>
          <a:bodyPr wrap="square" lIns="0" tIns="0" rIns="0" bIns="0" rtlCol="0" anchor="t">
            <a:spAutoFit/>
          </a:bodyPr>
          <a:lstStyle/>
          <a:p>
            <a:pPr algn="just">
              <a:lnSpc>
                <a:spcPts val="4143"/>
              </a:lnSpc>
            </a:pPr>
            <a:r>
              <a:rPr lang="en-US" sz="3453" b="1" dirty="0">
                <a:solidFill>
                  <a:srgbClr val="FFFFFF"/>
                </a:solidFill>
                <a:latin typeface="Quicksand"/>
              </a:rPr>
              <a:t>Fork</a:t>
            </a:r>
            <a:r>
              <a:rPr lang="en-US" sz="3453" dirty="0">
                <a:solidFill>
                  <a:srgbClr val="FFFFFF"/>
                </a:solidFill>
                <a:latin typeface="Quicksand"/>
              </a:rPr>
              <a:t> - Forking a repository on GitHub creates a copy of the repository under your GitHub account. It allows you to freely modify, experiment with, and contribute to the codebase without affecting the original repository.</a:t>
            </a:r>
          </a:p>
        </p:txBody>
      </p:sp>
    </p:spTree>
    <p:extLst>
      <p:ext uri="{BB962C8B-B14F-4D97-AF65-F5344CB8AC3E}">
        <p14:creationId xmlns:p14="http://schemas.microsoft.com/office/powerpoint/2010/main" val="39679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74303" y="1028700"/>
            <a:ext cx="20822769" cy="8229600"/>
            <a:chOff x="0" y="0"/>
            <a:chExt cx="5484186" cy="2167467"/>
          </a:xfrm>
        </p:grpSpPr>
        <p:sp>
          <p:nvSpPr>
            <p:cNvPr id="7" name="Freeform 7"/>
            <p:cNvSpPr/>
            <p:nvPr/>
          </p:nvSpPr>
          <p:spPr>
            <a:xfrm>
              <a:off x="0" y="0"/>
              <a:ext cx="5484186" cy="2167467"/>
            </a:xfrm>
            <a:custGeom>
              <a:avLst/>
              <a:gdLst/>
              <a:ahLst/>
              <a:cxnLst/>
              <a:rect l="l" t="t" r="r" b="b"/>
              <a:pathLst>
                <a:path w="5484186" h="2167467">
                  <a:moveTo>
                    <a:pt x="0" y="0"/>
                  </a:moveTo>
                  <a:lnTo>
                    <a:pt x="5484186" y="0"/>
                  </a:lnTo>
                  <a:lnTo>
                    <a:pt x="5484186"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390625" y="1598565"/>
            <a:ext cx="8047000" cy="7089870"/>
          </a:xfrm>
          <a:custGeom>
            <a:avLst/>
            <a:gdLst/>
            <a:ahLst/>
            <a:cxnLst/>
            <a:rect l="l" t="t" r="r" b="b"/>
            <a:pathLst>
              <a:path w="8047000" h="7089870">
                <a:moveTo>
                  <a:pt x="0" y="0"/>
                </a:moveTo>
                <a:lnTo>
                  <a:pt x="8047000" y="0"/>
                </a:lnTo>
                <a:lnTo>
                  <a:pt x="8047000" y="7089870"/>
                </a:lnTo>
                <a:lnTo>
                  <a:pt x="0" y="7089870"/>
                </a:lnTo>
                <a:lnTo>
                  <a:pt x="0" y="0"/>
                </a:lnTo>
                <a:close/>
              </a:path>
            </a:pathLst>
          </a:custGeom>
          <a:blipFill>
            <a:blip r:embed="rId4"/>
            <a:stretch>
              <a:fillRect l="-1779" r="-1779"/>
            </a:stretch>
          </a:blipFill>
        </p:spPr>
        <p:txBody>
          <a:bodyPr/>
          <a:lstStyle/>
          <a:p>
            <a:endParaRPr lang="en-PH"/>
          </a:p>
        </p:txBody>
      </p:sp>
      <p:sp>
        <p:nvSpPr>
          <p:cNvPr id="10" name="TextBox 10"/>
          <p:cNvSpPr txBox="1"/>
          <p:nvPr/>
        </p:nvSpPr>
        <p:spPr>
          <a:xfrm>
            <a:off x="11042953" y="1421318"/>
            <a:ext cx="5422644" cy="1438275"/>
          </a:xfrm>
          <a:prstGeom prst="rect">
            <a:avLst/>
          </a:prstGeom>
        </p:spPr>
        <p:txBody>
          <a:bodyPr lIns="0" tIns="0" rIns="0" bIns="0" rtlCol="0" anchor="t">
            <a:spAutoFit/>
          </a:bodyPr>
          <a:lstStyle/>
          <a:p>
            <a:pPr algn="ctr">
              <a:lnSpc>
                <a:spcPts val="5766"/>
              </a:lnSpc>
            </a:pPr>
            <a:r>
              <a:rPr lang="en-US" sz="4805" dirty="0">
                <a:solidFill>
                  <a:srgbClr val="FFFFFF"/>
                </a:solidFill>
                <a:latin typeface="Quicksand Bold"/>
              </a:rPr>
              <a:t>Local Version Control Systems</a:t>
            </a:r>
          </a:p>
        </p:txBody>
      </p:sp>
      <p:sp>
        <p:nvSpPr>
          <p:cNvPr id="11" name="TextBox 11"/>
          <p:cNvSpPr txBox="1"/>
          <p:nvPr/>
        </p:nvSpPr>
        <p:spPr>
          <a:xfrm>
            <a:off x="9237081" y="3352800"/>
            <a:ext cx="8642147" cy="3581400"/>
          </a:xfrm>
          <a:prstGeom prst="rect">
            <a:avLst/>
          </a:prstGeom>
        </p:spPr>
        <p:txBody>
          <a:bodyPr lIns="0" tIns="0" rIns="0" bIns="0" rtlCol="0" anchor="t">
            <a:spAutoFit/>
          </a:bodyPr>
          <a:lstStyle/>
          <a:p>
            <a:pPr algn="just">
              <a:lnSpc>
                <a:spcPts val="3598"/>
              </a:lnSpc>
            </a:pPr>
            <a:r>
              <a:rPr lang="en-US" sz="2998" dirty="0">
                <a:solidFill>
                  <a:srgbClr val="FFFFFF"/>
                </a:solidFill>
                <a:latin typeface="Quicksand"/>
              </a:rPr>
              <a:t>One of the most popular VCS tools was a system called RCS (Revision Control System), which is still distributed with many computers today. RCS works by keeping patch sets (that is, the differences between files) in a special format on disk; it can then re-create what any file looked like at any point in time by adding up all the patches.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74303" y="1028700"/>
            <a:ext cx="20822769" cy="8229600"/>
            <a:chOff x="0" y="0"/>
            <a:chExt cx="5484186" cy="2167467"/>
          </a:xfrm>
        </p:grpSpPr>
        <p:sp>
          <p:nvSpPr>
            <p:cNvPr id="7" name="Freeform 7"/>
            <p:cNvSpPr/>
            <p:nvPr/>
          </p:nvSpPr>
          <p:spPr>
            <a:xfrm>
              <a:off x="0" y="0"/>
              <a:ext cx="5484186" cy="2167467"/>
            </a:xfrm>
            <a:custGeom>
              <a:avLst/>
              <a:gdLst/>
              <a:ahLst/>
              <a:cxnLst/>
              <a:rect l="l" t="t" r="r" b="b"/>
              <a:pathLst>
                <a:path w="5484186" h="2167467">
                  <a:moveTo>
                    <a:pt x="0" y="0"/>
                  </a:moveTo>
                  <a:lnTo>
                    <a:pt x="5484186" y="0"/>
                  </a:lnTo>
                  <a:lnTo>
                    <a:pt x="5484186"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528037" y="2984095"/>
            <a:ext cx="7949881" cy="3495692"/>
          </a:xfrm>
          <a:custGeom>
            <a:avLst/>
            <a:gdLst/>
            <a:ahLst/>
            <a:cxnLst/>
            <a:rect l="l" t="t" r="r" b="b"/>
            <a:pathLst>
              <a:path w="7949881" h="3495692">
                <a:moveTo>
                  <a:pt x="0" y="0"/>
                </a:moveTo>
                <a:lnTo>
                  <a:pt x="7949881" y="0"/>
                </a:lnTo>
                <a:lnTo>
                  <a:pt x="7949881" y="3495692"/>
                </a:lnTo>
                <a:lnTo>
                  <a:pt x="0" y="3495692"/>
                </a:lnTo>
                <a:lnTo>
                  <a:pt x="0" y="0"/>
                </a:lnTo>
                <a:close/>
              </a:path>
            </a:pathLst>
          </a:custGeom>
          <a:blipFill>
            <a:blip r:embed="rId4"/>
            <a:stretch>
              <a:fillRect/>
            </a:stretch>
          </a:blipFill>
        </p:spPr>
        <p:txBody>
          <a:bodyPr/>
          <a:lstStyle/>
          <a:p>
            <a:endParaRPr lang="en-PH"/>
          </a:p>
        </p:txBody>
      </p:sp>
      <p:sp>
        <p:nvSpPr>
          <p:cNvPr id="10" name="TextBox 10"/>
          <p:cNvSpPr txBox="1"/>
          <p:nvPr/>
        </p:nvSpPr>
        <p:spPr>
          <a:xfrm>
            <a:off x="10622757" y="1545820"/>
            <a:ext cx="5889528" cy="1438275"/>
          </a:xfrm>
          <a:prstGeom prst="rect">
            <a:avLst/>
          </a:prstGeom>
        </p:spPr>
        <p:txBody>
          <a:bodyPr lIns="0" tIns="0" rIns="0" bIns="0" rtlCol="0" anchor="t">
            <a:spAutoFit/>
          </a:bodyPr>
          <a:lstStyle/>
          <a:p>
            <a:pPr algn="ctr">
              <a:lnSpc>
                <a:spcPts val="5766"/>
              </a:lnSpc>
            </a:pPr>
            <a:r>
              <a:rPr lang="en-US" sz="4805" dirty="0">
                <a:solidFill>
                  <a:srgbClr val="FFFFFF"/>
                </a:solidFill>
                <a:latin typeface="Quicksand Bold"/>
              </a:rPr>
              <a:t>Centralized Version Control Systems</a:t>
            </a:r>
          </a:p>
        </p:txBody>
      </p:sp>
      <p:sp>
        <p:nvSpPr>
          <p:cNvPr id="11" name="TextBox 11"/>
          <p:cNvSpPr txBox="1"/>
          <p:nvPr/>
        </p:nvSpPr>
        <p:spPr>
          <a:xfrm>
            <a:off x="8848307" y="3309581"/>
            <a:ext cx="9062048" cy="4072471"/>
          </a:xfrm>
          <a:prstGeom prst="rect">
            <a:avLst/>
          </a:prstGeom>
        </p:spPr>
        <p:txBody>
          <a:bodyPr lIns="0" tIns="0" rIns="0" bIns="0" rtlCol="0" anchor="t">
            <a:spAutoFit/>
          </a:bodyPr>
          <a:lstStyle/>
          <a:p>
            <a:pPr algn="just">
              <a:lnSpc>
                <a:spcPts val="3637"/>
              </a:lnSpc>
            </a:pPr>
            <a:r>
              <a:rPr lang="en-US" sz="3030" dirty="0">
                <a:solidFill>
                  <a:srgbClr val="FFFFFF"/>
                </a:solidFill>
                <a:latin typeface="Quicksand"/>
              </a:rPr>
              <a:t>The next major issue that people encounter is that they need to collaborate with developers on other systems. To deal with this problem, Centralized Version Control Systems (CVCSs) were developed. These system have a single server that contains all the versioned files, and a number of clients that check out files from that central place. For many years, this has been the standard for version control.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PH"/>
          </a:p>
        </p:txBody>
      </p:sp>
      <p:grpSp>
        <p:nvGrpSpPr>
          <p:cNvPr id="3" name="Group 3"/>
          <p:cNvGrpSpPr/>
          <p:nvPr/>
        </p:nvGrpSpPr>
        <p:grpSpPr>
          <a:xfrm>
            <a:off x="-1360466" y="758257"/>
            <a:ext cx="21008932" cy="8770485"/>
            <a:chOff x="0" y="0"/>
            <a:chExt cx="5533217" cy="2309922"/>
          </a:xfrm>
        </p:grpSpPr>
        <p:sp>
          <p:nvSpPr>
            <p:cNvPr id="4" name="Freeform 4"/>
            <p:cNvSpPr/>
            <p:nvPr/>
          </p:nvSpPr>
          <p:spPr>
            <a:xfrm>
              <a:off x="0" y="0"/>
              <a:ext cx="5533217" cy="2309922"/>
            </a:xfrm>
            <a:custGeom>
              <a:avLst/>
              <a:gdLst/>
              <a:ahLst/>
              <a:cxnLst/>
              <a:rect l="l" t="t" r="r" b="b"/>
              <a:pathLst>
                <a:path w="5533217" h="2309922">
                  <a:moveTo>
                    <a:pt x="0" y="0"/>
                  </a:moveTo>
                  <a:lnTo>
                    <a:pt x="5533217" y="0"/>
                  </a:lnTo>
                  <a:lnTo>
                    <a:pt x="5533217" y="2309922"/>
                  </a:lnTo>
                  <a:lnTo>
                    <a:pt x="0" y="2309922"/>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56424" y="1231016"/>
            <a:ext cx="20822769" cy="8229600"/>
            <a:chOff x="0" y="0"/>
            <a:chExt cx="5484186" cy="2167467"/>
          </a:xfrm>
        </p:grpSpPr>
        <p:sp>
          <p:nvSpPr>
            <p:cNvPr id="7" name="Freeform 7"/>
            <p:cNvSpPr/>
            <p:nvPr/>
          </p:nvSpPr>
          <p:spPr>
            <a:xfrm>
              <a:off x="0" y="0"/>
              <a:ext cx="5484186" cy="2167467"/>
            </a:xfrm>
            <a:custGeom>
              <a:avLst/>
              <a:gdLst/>
              <a:ahLst/>
              <a:cxnLst/>
              <a:rect l="l" t="t" r="r" b="b"/>
              <a:pathLst>
                <a:path w="5484186" h="2167467">
                  <a:moveTo>
                    <a:pt x="0" y="0"/>
                  </a:moveTo>
                  <a:lnTo>
                    <a:pt x="5484186" y="0"/>
                  </a:lnTo>
                  <a:lnTo>
                    <a:pt x="5484186" y="2167467"/>
                  </a:lnTo>
                  <a:lnTo>
                    <a:pt x="0" y="2167467"/>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462649" y="1452430"/>
            <a:ext cx="6459372" cy="7382139"/>
          </a:xfrm>
          <a:custGeom>
            <a:avLst/>
            <a:gdLst/>
            <a:ahLst/>
            <a:cxnLst/>
            <a:rect l="l" t="t" r="r" b="b"/>
            <a:pathLst>
              <a:path w="6459372" h="7382139">
                <a:moveTo>
                  <a:pt x="0" y="0"/>
                </a:moveTo>
                <a:lnTo>
                  <a:pt x="6459372" y="0"/>
                </a:lnTo>
                <a:lnTo>
                  <a:pt x="6459372" y="7382140"/>
                </a:lnTo>
                <a:lnTo>
                  <a:pt x="0" y="7382140"/>
                </a:lnTo>
                <a:lnTo>
                  <a:pt x="0" y="0"/>
                </a:lnTo>
                <a:close/>
              </a:path>
            </a:pathLst>
          </a:custGeom>
          <a:blipFill>
            <a:blip r:embed="rId4"/>
            <a:stretch>
              <a:fillRect/>
            </a:stretch>
          </a:blipFill>
        </p:spPr>
        <p:txBody>
          <a:bodyPr/>
          <a:lstStyle/>
          <a:p>
            <a:endParaRPr lang="en-PH" dirty="0"/>
          </a:p>
        </p:txBody>
      </p:sp>
      <p:sp>
        <p:nvSpPr>
          <p:cNvPr id="10" name="TextBox 10"/>
          <p:cNvSpPr txBox="1"/>
          <p:nvPr/>
        </p:nvSpPr>
        <p:spPr>
          <a:xfrm>
            <a:off x="10186998" y="1794825"/>
            <a:ext cx="5889528" cy="1438275"/>
          </a:xfrm>
          <a:prstGeom prst="rect">
            <a:avLst/>
          </a:prstGeom>
        </p:spPr>
        <p:txBody>
          <a:bodyPr lIns="0" tIns="0" rIns="0" bIns="0" rtlCol="0" anchor="t">
            <a:spAutoFit/>
          </a:bodyPr>
          <a:lstStyle/>
          <a:p>
            <a:pPr algn="ctr">
              <a:lnSpc>
                <a:spcPts val="5766"/>
              </a:lnSpc>
            </a:pPr>
            <a:r>
              <a:rPr lang="en-US" sz="4805" dirty="0">
                <a:solidFill>
                  <a:srgbClr val="FFFFFF"/>
                </a:solidFill>
                <a:latin typeface="Quicksand Bold"/>
              </a:rPr>
              <a:t>Distributed Version Control Systems</a:t>
            </a:r>
          </a:p>
        </p:txBody>
      </p:sp>
      <p:sp>
        <p:nvSpPr>
          <p:cNvPr id="11" name="TextBox 11"/>
          <p:cNvSpPr txBox="1"/>
          <p:nvPr/>
        </p:nvSpPr>
        <p:spPr>
          <a:xfrm>
            <a:off x="7681096" y="3535830"/>
            <a:ext cx="10369323" cy="3619974"/>
          </a:xfrm>
          <a:prstGeom prst="rect">
            <a:avLst/>
          </a:prstGeom>
        </p:spPr>
        <p:txBody>
          <a:bodyPr lIns="0" tIns="0" rIns="0" bIns="0" rtlCol="0" anchor="t">
            <a:spAutoFit/>
          </a:bodyPr>
          <a:lstStyle/>
          <a:p>
            <a:pPr algn="just">
              <a:lnSpc>
                <a:spcPts val="3637"/>
              </a:lnSpc>
            </a:pPr>
            <a:r>
              <a:rPr lang="en-US" sz="3030" dirty="0">
                <a:solidFill>
                  <a:srgbClr val="FFFFFF"/>
                </a:solidFill>
                <a:latin typeface="Quicksand"/>
              </a:rPr>
              <a:t>In a DVCS (such as Git, Mercurial, Bazaar or </a:t>
            </a:r>
            <a:r>
              <a:rPr lang="en-US" sz="3030" dirty="0" err="1">
                <a:solidFill>
                  <a:srgbClr val="FFFFFF"/>
                </a:solidFill>
                <a:latin typeface="Quicksand"/>
              </a:rPr>
              <a:t>Darcs</a:t>
            </a:r>
            <a:r>
              <a:rPr lang="en-US" sz="3030" dirty="0">
                <a:solidFill>
                  <a:srgbClr val="FFFFFF"/>
                </a:solidFill>
                <a:latin typeface="Quicksand"/>
              </a:rPr>
              <a:t>), clients don’t just check out the latest snapshot of the files; rather, they fully mirror the repository, including its full history. Thus, if any server dies, and these systems were collaborating via that server, any of the client repositories can be copied back up to the server to restore it. Every clone is really a full backup of all the data.</a:t>
            </a:r>
          </a:p>
          <a:p>
            <a:pPr algn="just">
              <a:lnSpc>
                <a:spcPts val="3637"/>
              </a:lnSpc>
            </a:pPr>
            <a:endParaRPr lang="en-US" sz="3030" dirty="0">
              <a:solidFill>
                <a:srgbClr val="FFFFFF"/>
              </a:solidFill>
              <a:latin typeface="Quicksa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PH"/>
          </a:p>
        </p:txBody>
      </p:sp>
      <p:grpSp>
        <p:nvGrpSpPr>
          <p:cNvPr id="3" name="Group 3"/>
          <p:cNvGrpSpPr/>
          <p:nvPr/>
        </p:nvGrpSpPr>
        <p:grpSpPr>
          <a:xfrm>
            <a:off x="-1208066" y="2190093"/>
            <a:ext cx="21008932" cy="5906813"/>
            <a:chOff x="0" y="0"/>
            <a:chExt cx="5533217" cy="1555704"/>
          </a:xfrm>
        </p:grpSpPr>
        <p:sp>
          <p:nvSpPr>
            <p:cNvPr id="4" name="Freeform 4"/>
            <p:cNvSpPr/>
            <p:nvPr/>
          </p:nvSpPr>
          <p:spPr>
            <a:xfrm>
              <a:off x="0" y="0"/>
              <a:ext cx="5533217" cy="1555704"/>
            </a:xfrm>
            <a:custGeom>
              <a:avLst/>
              <a:gdLst/>
              <a:ahLst/>
              <a:cxnLst/>
              <a:rect l="l" t="t" r="r" b="b"/>
              <a:pathLst>
                <a:path w="5533217" h="1555704">
                  <a:moveTo>
                    <a:pt x="0" y="0"/>
                  </a:moveTo>
                  <a:lnTo>
                    <a:pt x="5533217" y="0"/>
                  </a:lnTo>
                  <a:lnTo>
                    <a:pt x="5533217" y="1555704"/>
                  </a:lnTo>
                  <a:lnTo>
                    <a:pt x="0" y="1555704"/>
                  </a:lnTo>
                  <a:close/>
                </a:path>
              </a:pathLst>
            </a:custGeom>
            <a:solidFill>
              <a:srgbClr val="53A9E2"/>
            </a:solidFill>
          </p:spPr>
          <p:txBody>
            <a:bodyPr/>
            <a:lstStyle/>
            <a:p>
              <a:endParaRPr lang="en-PH"/>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60466" y="2407337"/>
            <a:ext cx="21008932" cy="5472325"/>
            <a:chOff x="0" y="0"/>
            <a:chExt cx="5533217" cy="1441271"/>
          </a:xfrm>
        </p:grpSpPr>
        <p:sp>
          <p:nvSpPr>
            <p:cNvPr id="7" name="Freeform 7"/>
            <p:cNvSpPr/>
            <p:nvPr/>
          </p:nvSpPr>
          <p:spPr>
            <a:xfrm>
              <a:off x="0" y="0"/>
              <a:ext cx="5533217" cy="1441271"/>
            </a:xfrm>
            <a:custGeom>
              <a:avLst/>
              <a:gdLst/>
              <a:ahLst/>
              <a:cxnLst/>
              <a:rect l="l" t="t" r="r" b="b"/>
              <a:pathLst>
                <a:path w="5533217" h="1441271">
                  <a:moveTo>
                    <a:pt x="0" y="0"/>
                  </a:moveTo>
                  <a:lnTo>
                    <a:pt x="5533217" y="0"/>
                  </a:lnTo>
                  <a:lnTo>
                    <a:pt x="5533217" y="1441271"/>
                  </a:lnTo>
                  <a:lnTo>
                    <a:pt x="0" y="1441271"/>
                  </a:lnTo>
                  <a:close/>
                </a:path>
              </a:pathLst>
            </a:custGeom>
            <a:solidFill>
              <a:srgbClr val="050A30"/>
            </a:solidFill>
          </p:spPr>
          <p:txBody>
            <a:bodyPr/>
            <a:lstStyle/>
            <a:p>
              <a:endParaRPr lang="en-PH"/>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187327" y="3149094"/>
            <a:ext cx="3670254" cy="3670254"/>
          </a:xfrm>
          <a:custGeom>
            <a:avLst/>
            <a:gdLst/>
            <a:ahLst/>
            <a:cxnLst/>
            <a:rect l="l" t="t" r="r" b="b"/>
            <a:pathLst>
              <a:path w="3670254" h="3670254">
                <a:moveTo>
                  <a:pt x="0" y="0"/>
                </a:moveTo>
                <a:lnTo>
                  <a:pt x="3670254" y="0"/>
                </a:lnTo>
                <a:lnTo>
                  <a:pt x="3670254" y="3670254"/>
                </a:lnTo>
                <a:lnTo>
                  <a:pt x="0" y="3670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10" name="Freeform 10"/>
          <p:cNvSpPr/>
          <p:nvPr/>
        </p:nvSpPr>
        <p:spPr>
          <a:xfrm>
            <a:off x="12319595" y="3149094"/>
            <a:ext cx="4939705" cy="3988812"/>
          </a:xfrm>
          <a:custGeom>
            <a:avLst/>
            <a:gdLst/>
            <a:ahLst/>
            <a:cxnLst/>
            <a:rect l="l" t="t" r="r" b="b"/>
            <a:pathLst>
              <a:path w="4939705" h="3988812">
                <a:moveTo>
                  <a:pt x="0" y="0"/>
                </a:moveTo>
                <a:lnTo>
                  <a:pt x="4939705" y="0"/>
                </a:lnTo>
                <a:lnTo>
                  <a:pt x="4939705" y="3988812"/>
                </a:lnTo>
                <a:lnTo>
                  <a:pt x="0" y="3988812"/>
                </a:lnTo>
                <a:lnTo>
                  <a:pt x="0" y="0"/>
                </a:lnTo>
                <a:close/>
              </a:path>
            </a:pathLst>
          </a:custGeom>
          <a:blipFill>
            <a:blip r:embed="rId5"/>
            <a:stretch>
              <a:fillRect/>
            </a:stretch>
          </a:blipFill>
        </p:spPr>
        <p:txBody>
          <a:bodyPr/>
          <a:lstStyle/>
          <a:p>
            <a:endParaRPr lang="en-PH"/>
          </a:p>
        </p:txBody>
      </p:sp>
      <p:sp>
        <p:nvSpPr>
          <p:cNvPr id="11" name="TextBox 11"/>
          <p:cNvSpPr txBox="1"/>
          <p:nvPr/>
        </p:nvSpPr>
        <p:spPr>
          <a:xfrm>
            <a:off x="3131394" y="3806319"/>
            <a:ext cx="10880644" cy="3284234"/>
          </a:xfrm>
          <a:prstGeom prst="rect">
            <a:avLst/>
          </a:prstGeom>
        </p:spPr>
        <p:txBody>
          <a:bodyPr lIns="0" tIns="0" rIns="0" bIns="0" rtlCol="0" anchor="t">
            <a:spAutoFit/>
          </a:bodyPr>
          <a:lstStyle/>
          <a:p>
            <a:pPr algn="ctr">
              <a:lnSpc>
                <a:spcPts val="24061"/>
              </a:lnSpc>
            </a:pPr>
            <a:r>
              <a:rPr lang="en-US" sz="25872" dirty="0">
                <a:solidFill>
                  <a:srgbClr val="FAC44A"/>
                </a:solidFill>
                <a:latin typeface="Squada One"/>
              </a:rPr>
              <a:t>GIT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1039</TotalTime>
  <Words>2307</Words>
  <Application>Microsoft Office PowerPoint</Application>
  <PresentationFormat>Custom</PresentationFormat>
  <Paragraphs>190</Paragraphs>
  <Slides>53</Slides>
  <Notes>22</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Quicksand</vt:lpstr>
      <vt:lpstr>Open Sans Light</vt:lpstr>
      <vt:lpstr>Squada One</vt:lpstr>
      <vt:lpstr>Quicksand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WEEK 2</dc:title>
  <cp:lastModifiedBy>MALOU ADAY</cp:lastModifiedBy>
  <cp:revision>47</cp:revision>
  <dcterms:created xsi:type="dcterms:W3CDTF">2006-08-16T00:00:00Z</dcterms:created>
  <dcterms:modified xsi:type="dcterms:W3CDTF">2023-09-27T02:28:16Z</dcterms:modified>
  <dc:identifier>DAFul_L1SSs</dc:identifier>
</cp:coreProperties>
</file>